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41"/>
  </p:notesMasterIdLst>
  <p:sldIdLst>
    <p:sldId id="350" r:id="rId5"/>
    <p:sldId id="726" r:id="rId6"/>
    <p:sldId id="795" r:id="rId7"/>
    <p:sldId id="770" r:id="rId8"/>
    <p:sldId id="773" r:id="rId9"/>
    <p:sldId id="774" r:id="rId10"/>
    <p:sldId id="750" r:id="rId11"/>
    <p:sldId id="769" r:id="rId12"/>
    <p:sldId id="775" r:id="rId13"/>
    <p:sldId id="786" r:id="rId14"/>
    <p:sldId id="772" r:id="rId15"/>
    <p:sldId id="781" r:id="rId16"/>
    <p:sldId id="780" r:id="rId17"/>
    <p:sldId id="784" r:id="rId18"/>
    <p:sldId id="778" r:id="rId19"/>
    <p:sldId id="796" r:id="rId20"/>
    <p:sldId id="789" r:id="rId21"/>
    <p:sldId id="792" r:id="rId22"/>
    <p:sldId id="793" r:id="rId23"/>
    <p:sldId id="791" r:id="rId24"/>
    <p:sldId id="768" r:id="rId25"/>
    <p:sldId id="785" r:id="rId26"/>
    <p:sldId id="764" r:id="rId27"/>
    <p:sldId id="787" r:id="rId28"/>
    <p:sldId id="766" r:id="rId29"/>
    <p:sldId id="765" r:id="rId30"/>
    <p:sldId id="788" r:id="rId31"/>
    <p:sldId id="783" r:id="rId32"/>
    <p:sldId id="798" r:id="rId33"/>
    <p:sldId id="797" r:id="rId34"/>
    <p:sldId id="776" r:id="rId35"/>
    <p:sldId id="779" r:id="rId36"/>
    <p:sldId id="790" r:id="rId37"/>
    <p:sldId id="268" r:id="rId38"/>
    <p:sldId id="799" r:id="rId39"/>
    <p:sldId id="794"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5EBA37-C3D6-0CE1-061C-BCD5A7F04AF8}" name="Scott Reinemann" initials="SR" userId="S::scott.reinemann@autodesk.com::3b1d6704-fd51-499c-88fc-570516b452c6" providerId="AD"/>
  <p188:author id="{79F66269-A49F-51D4-D034-A87BA5270BC3}" name="Arkady Gilman" initials="AG" userId="S::arkady.gilman@autodesk.com::8b465888-0656-4ead-8cc7-f721eb078a6e" providerId="AD"/>
  <p188:author id="{D43CB877-B676-45A0-B431-005CC9A0062A}" name="Tamas Badics" initials="TB" userId="S::tamas.badics@autodesk.com::95f27758-3d5d-4bc3-9ee9-3a91f398574b" providerId="AD"/>
  <p188:author id="{9CB8A6FA-DD49-C76C-5E23-60EAB2D3EF75}" name="Oleg Sheydvasser" initials="OS" userId="S::oleg.sheydvasser@autodesk.com::3906f162-7eb2-4727-939d-e33ebf5490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99FF"/>
    <a:srgbClr val="27E727"/>
    <a:srgbClr val="00FF00"/>
    <a:srgbClr val="00CC00"/>
    <a:srgbClr val="6FDE00"/>
    <a:srgbClr val="57D3FF"/>
    <a:srgbClr val="FF9900"/>
    <a:srgbClr val="00CC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9403C-DD89-42DB-AA37-5A5C632E0870}" v="2772" dt="2023-08-02T16:39:36.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6C6F5-599B-4A47-9165-3DDB61D4DC51}" type="doc">
      <dgm:prSet loTypeId="urn:microsoft.com/office/officeart/2005/8/layout/hChevron3" loCatId="process" qsTypeId="urn:microsoft.com/office/officeart/2005/8/quickstyle/simple1" qsCatId="simple" csTypeId="urn:microsoft.com/office/officeart/2005/8/colors/colorful4" csCatId="colorful" phldr="1"/>
      <dgm:spPr/>
    </dgm:pt>
    <dgm:pt modelId="{81AEB6A8-4897-416C-B910-30813491C15E}">
      <dgm:prSet phldrT="[Text]" custT="1"/>
      <dgm:spPr/>
      <dgm:t>
        <a:bodyPr/>
        <a:lstStyle/>
        <a:p>
          <a:r>
            <a:rPr lang="en-US" sz="2000"/>
            <a:t>Model &amp; data</a:t>
          </a:r>
        </a:p>
      </dgm:t>
    </dgm:pt>
    <dgm:pt modelId="{E63B8CF5-282A-47E2-A562-96DA3D1733B8}" type="parTrans" cxnId="{F8B7195D-1709-49AB-8B4E-630D802F53B1}">
      <dgm:prSet/>
      <dgm:spPr/>
      <dgm:t>
        <a:bodyPr/>
        <a:lstStyle/>
        <a:p>
          <a:endParaRPr lang="en-US" sz="1400"/>
        </a:p>
      </dgm:t>
    </dgm:pt>
    <dgm:pt modelId="{3128E582-B945-4C62-829B-9D7CEE627102}" type="sibTrans" cxnId="{F8B7195D-1709-49AB-8B4E-630D802F53B1}">
      <dgm:prSet/>
      <dgm:spPr/>
      <dgm:t>
        <a:bodyPr/>
        <a:lstStyle/>
        <a:p>
          <a:endParaRPr lang="en-US" sz="1400"/>
        </a:p>
      </dgm:t>
    </dgm:pt>
    <dgm:pt modelId="{5C0AE817-AB35-4F2D-9E5A-5CFFE2811724}">
      <dgm:prSet phldrT="[Text]" custT="1"/>
      <dgm:spPr/>
      <dgm:t>
        <a:bodyPr/>
        <a:lstStyle/>
        <a:p>
          <a:r>
            <a:rPr lang="en-US" sz="2000"/>
            <a:t>Simulation</a:t>
          </a:r>
        </a:p>
      </dgm:t>
    </dgm:pt>
    <dgm:pt modelId="{BE3DC209-F430-4B08-8892-B5E482D4F845}" type="parTrans" cxnId="{D967B90D-C209-4FB7-917A-E3FBB0466B05}">
      <dgm:prSet/>
      <dgm:spPr/>
      <dgm:t>
        <a:bodyPr/>
        <a:lstStyle/>
        <a:p>
          <a:endParaRPr lang="en-US" sz="1400"/>
        </a:p>
      </dgm:t>
    </dgm:pt>
    <dgm:pt modelId="{22801965-BEBE-4541-8645-6A5E5E0529DA}" type="sibTrans" cxnId="{D967B90D-C209-4FB7-917A-E3FBB0466B05}">
      <dgm:prSet/>
      <dgm:spPr/>
      <dgm:t>
        <a:bodyPr/>
        <a:lstStyle/>
        <a:p>
          <a:endParaRPr lang="en-US" sz="1400"/>
        </a:p>
      </dgm:t>
    </dgm:pt>
    <dgm:pt modelId="{48A56AAA-9CD1-405B-9FF4-5A72E6C86A3D}">
      <dgm:prSet phldrT="[Text]" custT="1"/>
      <dgm:spPr/>
      <dgm:t>
        <a:bodyPr/>
        <a:lstStyle/>
        <a:p>
          <a:r>
            <a:rPr lang="en-US" sz="2000"/>
            <a:t>Results review</a:t>
          </a:r>
        </a:p>
      </dgm:t>
    </dgm:pt>
    <dgm:pt modelId="{FB27B0B4-9DAA-4CBA-8F21-4BC03802BDA9}" type="parTrans" cxnId="{FF3194B9-DBED-47C9-BEF4-4F72D736AC4D}">
      <dgm:prSet/>
      <dgm:spPr/>
      <dgm:t>
        <a:bodyPr/>
        <a:lstStyle/>
        <a:p>
          <a:endParaRPr lang="en-US" sz="1400"/>
        </a:p>
      </dgm:t>
    </dgm:pt>
    <dgm:pt modelId="{B9591604-5BA2-49D4-8E05-ED1590E1EFDB}" type="sibTrans" cxnId="{FF3194B9-DBED-47C9-BEF4-4F72D736AC4D}">
      <dgm:prSet/>
      <dgm:spPr/>
      <dgm:t>
        <a:bodyPr/>
        <a:lstStyle/>
        <a:p>
          <a:endParaRPr lang="en-US" sz="1400"/>
        </a:p>
      </dgm:t>
    </dgm:pt>
    <dgm:pt modelId="{1336CAEE-3961-4070-849B-425A570B9489}" type="pres">
      <dgm:prSet presAssocID="{F896C6F5-599B-4A47-9165-3DDB61D4DC51}" presName="Name0" presStyleCnt="0">
        <dgm:presLayoutVars>
          <dgm:dir/>
          <dgm:resizeHandles val="exact"/>
        </dgm:presLayoutVars>
      </dgm:prSet>
      <dgm:spPr/>
    </dgm:pt>
    <dgm:pt modelId="{1D121568-BD3E-4FC6-9F77-DC8C7AB9207E}" type="pres">
      <dgm:prSet presAssocID="{81AEB6A8-4897-416C-B910-30813491C15E}" presName="parTxOnly" presStyleLbl="node1" presStyleIdx="0" presStyleCnt="3" custScaleY="44599">
        <dgm:presLayoutVars>
          <dgm:bulletEnabled val="1"/>
        </dgm:presLayoutVars>
      </dgm:prSet>
      <dgm:spPr/>
    </dgm:pt>
    <dgm:pt modelId="{0D7D183B-CDEF-4F48-BE17-8EA3990F4C50}" type="pres">
      <dgm:prSet presAssocID="{3128E582-B945-4C62-829B-9D7CEE627102}" presName="parSpace" presStyleCnt="0"/>
      <dgm:spPr/>
    </dgm:pt>
    <dgm:pt modelId="{B3F7D780-5B61-4D02-9860-F11BB05F84CE}" type="pres">
      <dgm:prSet presAssocID="{5C0AE817-AB35-4F2D-9E5A-5CFFE2811724}" presName="parTxOnly" presStyleLbl="node1" presStyleIdx="1" presStyleCnt="3" custScaleY="44599">
        <dgm:presLayoutVars>
          <dgm:bulletEnabled val="1"/>
        </dgm:presLayoutVars>
      </dgm:prSet>
      <dgm:spPr/>
    </dgm:pt>
    <dgm:pt modelId="{6DB0810C-094C-4F84-AA41-70E56A7DE7BF}" type="pres">
      <dgm:prSet presAssocID="{22801965-BEBE-4541-8645-6A5E5E0529DA}" presName="parSpace" presStyleCnt="0"/>
      <dgm:spPr/>
    </dgm:pt>
    <dgm:pt modelId="{61B76B97-3BEC-4C91-9858-46CE3C9A44AB}" type="pres">
      <dgm:prSet presAssocID="{48A56AAA-9CD1-405B-9FF4-5A72E6C86A3D}" presName="parTxOnly" presStyleLbl="node1" presStyleIdx="2" presStyleCnt="3" custScaleY="44599">
        <dgm:presLayoutVars>
          <dgm:bulletEnabled val="1"/>
        </dgm:presLayoutVars>
      </dgm:prSet>
      <dgm:spPr/>
    </dgm:pt>
  </dgm:ptLst>
  <dgm:cxnLst>
    <dgm:cxn modelId="{D967B90D-C209-4FB7-917A-E3FBB0466B05}" srcId="{F896C6F5-599B-4A47-9165-3DDB61D4DC51}" destId="{5C0AE817-AB35-4F2D-9E5A-5CFFE2811724}" srcOrd="1" destOrd="0" parTransId="{BE3DC209-F430-4B08-8892-B5E482D4F845}" sibTransId="{22801965-BEBE-4541-8645-6A5E5E0529DA}"/>
    <dgm:cxn modelId="{ED385B10-6EA8-4244-BCE2-1642315BDBDC}" type="presOf" srcId="{5C0AE817-AB35-4F2D-9E5A-5CFFE2811724}" destId="{B3F7D780-5B61-4D02-9860-F11BB05F84CE}" srcOrd="0" destOrd="0" presId="urn:microsoft.com/office/officeart/2005/8/layout/hChevron3"/>
    <dgm:cxn modelId="{1E72F515-6385-4AC7-9F51-39F16D02A5CA}" type="presOf" srcId="{81AEB6A8-4897-416C-B910-30813491C15E}" destId="{1D121568-BD3E-4FC6-9F77-DC8C7AB9207E}" srcOrd="0" destOrd="0" presId="urn:microsoft.com/office/officeart/2005/8/layout/hChevron3"/>
    <dgm:cxn modelId="{F8B7195D-1709-49AB-8B4E-630D802F53B1}" srcId="{F896C6F5-599B-4A47-9165-3DDB61D4DC51}" destId="{81AEB6A8-4897-416C-B910-30813491C15E}" srcOrd="0" destOrd="0" parTransId="{E63B8CF5-282A-47E2-A562-96DA3D1733B8}" sibTransId="{3128E582-B945-4C62-829B-9D7CEE627102}"/>
    <dgm:cxn modelId="{FB959C9D-55EA-40AD-977E-1237A83BE02E}" type="presOf" srcId="{F896C6F5-599B-4A47-9165-3DDB61D4DC51}" destId="{1336CAEE-3961-4070-849B-425A570B9489}" srcOrd="0" destOrd="0" presId="urn:microsoft.com/office/officeart/2005/8/layout/hChevron3"/>
    <dgm:cxn modelId="{FF3194B9-DBED-47C9-BEF4-4F72D736AC4D}" srcId="{F896C6F5-599B-4A47-9165-3DDB61D4DC51}" destId="{48A56AAA-9CD1-405B-9FF4-5A72E6C86A3D}" srcOrd="2" destOrd="0" parTransId="{FB27B0B4-9DAA-4CBA-8F21-4BC03802BDA9}" sibTransId="{B9591604-5BA2-49D4-8E05-ED1590E1EFDB}"/>
    <dgm:cxn modelId="{036FF8F6-D98C-4AA5-B9B3-F8DF0888CF0B}" type="presOf" srcId="{48A56AAA-9CD1-405B-9FF4-5A72E6C86A3D}" destId="{61B76B97-3BEC-4C91-9858-46CE3C9A44AB}" srcOrd="0" destOrd="0" presId="urn:microsoft.com/office/officeart/2005/8/layout/hChevron3"/>
    <dgm:cxn modelId="{FB241F81-D2F3-4CB7-9D38-ACBC9612A57F}" type="presParOf" srcId="{1336CAEE-3961-4070-849B-425A570B9489}" destId="{1D121568-BD3E-4FC6-9F77-DC8C7AB9207E}" srcOrd="0" destOrd="0" presId="urn:microsoft.com/office/officeart/2005/8/layout/hChevron3"/>
    <dgm:cxn modelId="{82C0F948-B96B-4FD4-927B-6392A26BE370}" type="presParOf" srcId="{1336CAEE-3961-4070-849B-425A570B9489}" destId="{0D7D183B-CDEF-4F48-BE17-8EA3990F4C50}" srcOrd="1" destOrd="0" presId="urn:microsoft.com/office/officeart/2005/8/layout/hChevron3"/>
    <dgm:cxn modelId="{C3EA875D-47BE-48B1-8DFA-51DAC1BAE124}" type="presParOf" srcId="{1336CAEE-3961-4070-849B-425A570B9489}" destId="{B3F7D780-5B61-4D02-9860-F11BB05F84CE}" srcOrd="2" destOrd="0" presId="urn:microsoft.com/office/officeart/2005/8/layout/hChevron3"/>
    <dgm:cxn modelId="{13AE7F28-D9D9-4678-8C02-705F31B74497}" type="presParOf" srcId="{1336CAEE-3961-4070-849B-425A570B9489}" destId="{6DB0810C-094C-4F84-AA41-70E56A7DE7BF}" srcOrd="3" destOrd="0" presId="urn:microsoft.com/office/officeart/2005/8/layout/hChevron3"/>
    <dgm:cxn modelId="{4068BDC5-BCAF-4212-8BC3-DD2A8A4EAEFD}" type="presParOf" srcId="{1336CAEE-3961-4070-849B-425A570B9489}" destId="{61B76B97-3BEC-4C91-9858-46CE3C9A44AB}"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96C6F5-599B-4A47-9165-3DDB61D4DC51}" type="doc">
      <dgm:prSet loTypeId="urn:microsoft.com/office/officeart/2005/8/layout/hChevron3" loCatId="process" qsTypeId="urn:microsoft.com/office/officeart/2005/8/quickstyle/simple1" qsCatId="simple" csTypeId="urn:microsoft.com/office/officeart/2005/8/colors/colorful4" csCatId="colorful" phldr="1"/>
      <dgm:spPr/>
    </dgm:pt>
    <dgm:pt modelId="{81AEB6A8-4897-416C-B910-30813491C15E}">
      <dgm:prSet phldrT="[Text]" custT="1"/>
      <dgm:spPr/>
      <dgm:t>
        <a:bodyPr/>
        <a:lstStyle/>
        <a:p>
          <a:r>
            <a:rPr lang="en-US" sz="2000"/>
            <a:t>Model &amp; data</a:t>
          </a:r>
        </a:p>
      </dgm:t>
    </dgm:pt>
    <dgm:pt modelId="{E63B8CF5-282A-47E2-A562-96DA3D1733B8}" type="parTrans" cxnId="{F8B7195D-1709-49AB-8B4E-630D802F53B1}">
      <dgm:prSet/>
      <dgm:spPr/>
      <dgm:t>
        <a:bodyPr/>
        <a:lstStyle/>
        <a:p>
          <a:endParaRPr lang="en-US" sz="1400"/>
        </a:p>
      </dgm:t>
    </dgm:pt>
    <dgm:pt modelId="{3128E582-B945-4C62-829B-9D7CEE627102}" type="sibTrans" cxnId="{F8B7195D-1709-49AB-8B4E-630D802F53B1}">
      <dgm:prSet/>
      <dgm:spPr/>
      <dgm:t>
        <a:bodyPr/>
        <a:lstStyle/>
        <a:p>
          <a:endParaRPr lang="en-US" sz="1400"/>
        </a:p>
      </dgm:t>
    </dgm:pt>
    <dgm:pt modelId="{5C0AE817-AB35-4F2D-9E5A-5CFFE2811724}">
      <dgm:prSet phldrT="[Text]" custT="1"/>
      <dgm:spPr/>
      <dgm:t>
        <a:bodyPr/>
        <a:lstStyle/>
        <a:p>
          <a:r>
            <a:rPr lang="en-US" sz="2000"/>
            <a:t>Simulation</a:t>
          </a:r>
        </a:p>
      </dgm:t>
    </dgm:pt>
    <dgm:pt modelId="{BE3DC209-F430-4B08-8892-B5E482D4F845}" type="parTrans" cxnId="{D967B90D-C209-4FB7-917A-E3FBB0466B05}">
      <dgm:prSet/>
      <dgm:spPr/>
      <dgm:t>
        <a:bodyPr/>
        <a:lstStyle/>
        <a:p>
          <a:endParaRPr lang="en-US" sz="1400"/>
        </a:p>
      </dgm:t>
    </dgm:pt>
    <dgm:pt modelId="{22801965-BEBE-4541-8645-6A5E5E0529DA}" type="sibTrans" cxnId="{D967B90D-C209-4FB7-917A-E3FBB0466B05}">
      <dgm:prSet/>
      <dgm:spPr/>
      <dgm:t>
        <a:bodyPr/>
        <a:lstStyle/>
        <a:p>
          <a:endParaRPr lang="en-US" sz="1400"/>
        </a:p>
      </dgm:t>
    </dgm:pt>
    <dgm:pt modelId="{48A56AAA-9CD1-405B-9FF4-5A72E6C86A3D}">
      <dgm:prSet phldrT="[Text]" custT="1"/>
      <dgm:spPr/>
      <dgm:t>
        <a:bodyPr/>
        <a:lstStyle/>
        <a:p>
          <a:r>
            <a:rPr lang="en-US" sz="2000"/>
            <a:t>Results review</a:t>
          </a:r>
        </a:p>
      </dgm:t>
    </dgm:pt>
    <dgm:pt modelId="{FB27B0B4-9DAA-4CBA-8F21-4BC03802BDA9}" type="parTrans" cxnId="{FF3194B9-DBED-47C9-BEF4-4F72D736AC4D}">
      <dgm:prSet/>
      <dgm:spPr/>
      <dgm:t>
        <a:bodyPr/>
        <a:lstStyle/>
        <a:p>
          <a:endParaRPr lang="en-US" sz="1400"/>
        </a:p>
      </dgm:t>
    </dgm:pt>
    <dgm:pt modelId="{B9591604-5BA2-49D4-8E05-ED1590E1EFDB}" type="sibTrans" cxnId="{FF3194B9-DBED-47C9-BEF4-4F72D736AC4D}">
      <dgm:prSet/>
      <dgm:spPr/>
      <dgm:t>
        <a:bodyPr/>
        <a:lstStyle/>
        <a:p>
          <a:endParaRPr lang="en-US" sz="1400"/>
        </a:p>
      </dgm:t>
    </dgm:pt>
    <dgm:pt modelId="{1336CAEE-3961-4070-849B-425A570B9489}" type="pres">
      <dgm:prSet presAssocID="{F896C6F5-599B-4A47-9165-3DDB61D4DC51}" presName="Name0" presStyleCnt="0">
        <dgm:presLayoutVars>
          <dgm:dir/>
          <dgm:resizeHandles val="exact"/>
        </dgm:presLayoutVars>
      </dgm:prSet>
      <dgm:spPr/>
    </dgm:pt>
    <dgm:pt modelId="{1D121568-BD3E-4FC6-9F77-DC8C7AB9207E}" type="pres">
      <dgm:prSet presAssocID="{81AEB6A8-4897-416C-B910-30813491C15E}" presName="parTxOnly" presStyleLbl="node1" presStyleIdx="0" presStyleCnt="3" custScaleY="44599">
        <dgm:presLayoutVars>
          <dgm:bulletEnabled val="1"/>
        </dgm:presLayoutVars>
      </dgm:prSet>
      <dgm:spPr/>
    </dgm:pt>
    <dgm:pt modelId="{0D7D183B-CDEF-4F48-BE17-8EA3990F4C50}" type="pres">
      <dgm:prSet presAssocID="{3128E582-B945-4C62-829B-9D7CEE627102}" presName="parSpace" presStyleCnt="0"/>
      <dgm:spPr/>
    </dgm:pt>
    <dgm:pt modelId="{B3F7D780-5B61-4D02-9860-F11BB05F84CE}" type="pres">
      <dgm:prSet presAssocID="{5C0AE817-AB35-4F2D-9E5A-5CFFE2811724}" presName="parTxOnly" presStyleLbl="node1" presStyleIdx="1" presStyleCnt="3" custScaleY="44599">
        <dgm:presLayoutVars>
          <dgm:bulletEnabled val="1"/>
        </dgm:presLayoutVars>
      </dgm:prSet>
      <dgm:spPr/>
    </dgm:pt>
    <dgm:pt modelId="{6DB0810C-094C-4F84-AA41-70E56A7DE7BF}" type="pres">
      <dgm:prSet presAssocID="{22801965-BEBE-4541-8645-6A5E5E0529DA}" presName="parSpace" presStyleCnt="0"/>
      <dgm:spPr/>
    </dgm:pt>
    <dgm:pt modelId="{61B76B97-3BEC-4C91-9858-46CE3C9A44AB}" type="pres">
      <dgm:prSet presAssocID="{48A56AAA-9CD1-405B-9FF4-5A72E6C86A3D}" presName="parTxOnly" presStyleLbl="node1" presStyleIdx="2" presStyleCnt="3" custScaleY="44599">
        <dgm:presLayoutVars>
          <dgm:bulletEnabled val="1"/>
        </dgm:presLayoutVars>
      </dgm:prSet>
      <dgm:spPr/>
    </dgm:pt>
  </dgm:ptLst>
  <dgm:cxnLst>
    <dgm:cxn modelId="{D967B90D-C209-4FB7-917A-E3FBB0466B05}" srcId="{F896C6F5-599B-4A47-9165-3DDB61D4DC51}" destId="{5C0AE817-AB35-4F2D-9E5A-5CFFE2811724}" srcOrd="1" destOrd="0" parTransId="{BE3DC209-F430-4B08-8892-B5E482D4F845}" sibTransId="{22801965-BEBE-4541-8645-6A5E5E0529DA}"/>
    <dgm:cxn modelId="{ED385B10-6EA8-4244-BCE2-1642315BDBDC}" type="presOf" srcId="{5C0AE817-AB35-4F2D-9E5A-5CFFE2811724}" destId="{B3F7D780-5B61-4D02-9860-F11BB05F84CE}" srcOrd="0" destOrd="0" presId="urn:microsoft.com/office/officeart/2005/8/layout/hChevron3"/>
    <dgm:cxn modelId="{1E72F515-6385-4AC7-9F51-39F16D02A5CA}" type="presOf" srcId="{81AEB6A8-4897-416C-B910-30813491C15E}" destId="{1D121568-BD3E-4FC6-9F77-DC8C7AB9207E}" srcOrd="0" destOrd="0" presId="urn:microsoft.com/office/officeart/2005/8/layout/hChevron3"/>
    <dgm:cxn modelId="{F8B7195D-1709-49AB-8B4E-630D802F53B1}" srcId="{F896C6F5-599B-4A47-9165-3DDB61D4DC51}" destId="{81AEB6A8-4897-416C-B910-30813491C15E}" srcOrd="0" destOrd="0" parTransId="{E63B8CF5-282A-47E2-A562-96DA3D1733B8}" sibTransId="{3128E582-B945-4C62-829B-9D7CEE627102}"/>
    <dgm:cxn modelId="{FB959C9D-55EA-40AD-977E-1237A83BE02E}" type="presOf" srcId="{F896C6F5-599B-4A47-9165-3DDB61D4DC51}" destId="{1336CAEE-3961-4070-849B-425A570B9489}" srcOrd="0" destOrd="0" presId="urn:microsoft.com/office/officeart/2005/8/layout/hChevron3"/>
    <dgm:cxn modelId="{FF3194B9-DBED-47C9-BEF4-4F72D736AC4D}" srcId="{F896C6F5-599B-4A47-9165-3DDB61D4DC51}" destId="{48A56AAA-9CD1-405B-9FF4-5A72E6C86A3D}" srcOrd="2" destOrd="0" parTransId="{FB27B0B4-9DAA-4CBA-8F21-4BC03802BDA9}" sibTransId="{B9591604-5BA2-49D4-8E05-ED1590E1EFDB}"/>
    <dgm:cxn modelId="{036FF8F6-D98C-4AA5-B9B3-F8DF0888CF0B}" type="presOf" srcId="{48A56AAA-9CD1-405B-9FF4-5A72E6C86A3D}" destId="{61B76B97-3BEC-4C91-9858-46CE3C9A44AB}" srcOrd="0" destOrd="0" presId="urn:microsoft.com/office/officeart/2005/8/layout/hChevron3"/>
    <dgm:cxn modelId="{FB241F81-D2F3-4CB7-9D38-ACBC9612A57F}" type="presParOf" srcId="{1336CAEE-3961-4070-849B-425A570B9489}" destId="{1D121568-BD3E-4FC6-9F77-DC8C7AB9207E}" srcOrd="0" destOrd="0" presId="urn:microsoft.com/office/officeart/2005/8/layout/hChevron3"/>
    <dgm:cxn modelId="{82C0F948-B96B-4FD4-927B-6392A26BE370}" type="presParOf" srcId="{1336CAEE-3961-4070-849B-425A570B9489}" destId="{0D7D183B-CDEF-4F48-BE17-8EA3990F4C50}" srcOrd="1" destOrd="0" presId="urn:microsoft.com/office/officeart/2005/8/layout/hChevron3"/>
    <dgm:cxn modelId="{C3EA875D-47BE-48B1-8DFA-51DAC1BAE124}" type="presParOf" srcId="{1336CAEE-3961-4070-849B-425A570B9489}" destId="{B3F7D780-5B61-4D02-9860-F11BB05F84CE}" srcOrd="2" destOrd="0" presId="urn:microsoft.com/office/officeart/2005/8/layout/hChevron3"/>
    <dgm:cxn modelId="{13AE7F28-D9D9-4678-8C02-705F31B74497}" type="presParOf" srcId="{1336CAEE-3961-4070-849B-425A570B9489}" destId="{6DB0810C-094C-4F84-AA41-70E56A7DE7BF}" srcOrd="3" destOrd="0" presId="urn:microsoft.com/office/officeart/2005/8/layout/hChevron3"/>
    <dgm:cxn modelId="{4068BDC5-BCAF-4212-8BC3-DD2A8A4EAEFD}" type="presParOf" srcId="{1336CAEE-3961-4070-849B-425A570B9489}" destId="{61B76B97-3BEC-4C91-9858-46CE3C9A44AB}"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21568-BD3E-4FC6-9F77-DC8C7AB9207E}">
      <dsp:nvSpPr>
        <dsp:cNvPr id="0" name=""/>
        <dsp:cNvSpPr/>
      </dsp:nvSpPr>
      <dsp:spPr>
        <a:xfrm>
          <a:off x="3235" y="389711"/>
          <a:ext cx="2829319" cy="504739"/>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Model &amp; data</a:t>
          </a:r>
        </a:p>
      </dsp:txBody>
      <dsp:txXfrm>
        <a:off x="3235" y="389711"/>
        <a:ext cx="2703134" cy="504739"/>
      </dsp:txXfrm>
    </dsp:sp>
    <dsp:sp modelId="{B3F7D780-5B61-4D02-9860-F11BB05F84CE}">
      <dsp:nvSpPr>
        <dsp:cNvPr id="0" name=""/>
        <dsp:cNvSpPr/>
      </dsp:nvSpPr>
      <dsp:spPr>
        <a:xfrm>
          <a:off x="2266691" y="389711"/>
          <a:ext cx="2829319" cy="504739"/>
        </a:xfrm>
        <a:prstGeom prst="chevron">
          <a:avLst/>
        </a:prstGeom>
        <a:solidFill>
          <a:schemeClr val="accent4">
            <a:hueOff val="4542761"/>
            <a:satOff val="-20318"/>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Simulation</a:t>
          </a:r>
        </a:p>
      </dsp:txBody>
      <dsp:txXfrm>
        <a:off x="2519061" y="389711"/>
        <a:ext cx="2324580" cy="504739"/>
      </dsp:txXfrm>
    </dsp:sp>
    <dsp:sp modelId="{61B76B97-3BEC-4C91-9858-46CE3C9A44AB}">
      <dsp:nvSpPr>
        <dsp:cNvPr id="0" name=""/>
        <dsp:cNvSpPr/>
      </dsp:nvSpPr>
      <dsp:spPr>
        <a:xfrm>
          <a:off x="4530146" y="389711"/>
          <a:ext cx="2829319" cy="504739"/>
        </a:xfrm>
        <a:prstGeom prst="chevron">
          <a:avLst/>
        </a:prstGeom>
        <a:solidFill>
          <a:schemeClr val="accent4">
            <a:hueOff val="9085522"/>
            <a:satOff val="-40637"/>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Results review</a:t>
          </a:r>
        </a:p>
      </dsp:txBody>
      <dsp:txXfrm>
        <a:off x="4782516" y="389711"/>
        <a:ext cx="2324580" cy="504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21568-BD3E-4FC6-9F77-DC8C7AB9207E}">
      <dsp:nvSpPr>
        <dsp:cNvPr id="0" name=""/>
        <dsp:cNvSpPr/>
      </dsp:nvSpPr>
      <dsp:spPr>
        <a:xfrm>
          <a:off x="3235" y="389711"/>
          <a:ext cx="2829319" cy="504739"/>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Model &amp; data</a:t>
          </a:r>
        </a:p>
      </dsp:txBody>
      <dsp:txXfrm>
        <a:off x="3235" y="389711"/>
        <a:ext cx="2703134" cy="504739"/>
      </dsp:txXfrm>
    </dsp:sp>
    <dsp:sp modelId="{B3F7D780-5B61-4D02-9860-F11BB05F84CE}">
      <dsp:nvSpPr>
        <dsp:cNvPr id="0" name=""/>
        <dsp:cNvSpPr/>
      </dsp:nvSpPr>
      <dsp:spPr>
        <a:xfrm>
          <a:off x="2266691" y="389711"/>
          <a:ext cx="2829319" cy="504739"/>
        </a:xfrm>
        <a:prstGeom prst="chevron">
          <a:avLst/>
        </a:prstGeom>
        <a:solidFill>
          <a:schemeClr val="accent4">
            <a:hueOff val="4542761"/>
            <a:satOff val="-20318"/>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Simulation</a:t>
          </a:r>
        </a:p>
      </dsp:txBody>
      <dsp:txXfrm>
        <a:off x="2519061" y="389711"/>
        <a:ext cx="2324580" cy="504739"/>
      </dsp:txXfrm>
    </dsp:sp>
    <dsp:sp modelId="{61B76B97-3BEC-4C91-9858-46CE3C9A44AB}">
      <dsp:nvSpPr>
        <dsp:cNvPr id="0" name=""/>
        <dsp:cNvSpPr/>
      </dsp:nvSpPr>
      <dsp:spPr>
        <a:xfrm>
          <a:off x="4530146" y="389711"/>
          <a:ext cx="2829319" cy="504739"/>
        </a:xfrm>
        <a:prstGeom prst="chevron">
          <a:avLst/>
        </a:prstGeom>
        <a:solidFill>
          <a:schemeClr val="accent4">
            <a:hueOff val="9085522"/>
            <a:satOff val="-40637"/>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Results review</a:t>
          </a:r>
        </a:p>
      </dsp:txBody>
      <dsp:txXfrm>
        <a:off x="4782516" y="389711"/>
        <a:ext cx="2324580" cy="50473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1:39:00.941"/>
    </inkml:context>
    <inkml:brush xml:id="br0">
      <inkml:brushProperty name="width" value="0.05" units="cm"/>
      <inkml:brushProperty name="height" value="0.05" units="cm"/>
      <inkml:brushProperty name="color" value="#FFFFFF"/>
    </inkml:brush>
  </inkml:definitions>
  <inkml:trace contextRef="#ctx0" brushRef="#br0">201 92 24575,'-3'-25'0,"3"25"0,0 0 0,0 0 0,0 0 0,0 0 0,0 0 0,0-1 0,0 1 0,0 0 0,0 0 0,0 0 0,0 0 0,0 0 0,0 0 0,0 0 0,0 0 0,0 0 0,0 0 0,0 0 0,0-1 0,0 1 0,0 0 0,0 0 0,0 0 0,0 0 0,-1 0 0,1 0 0,0 0 0,0 0 0,0 0 0,0 0 0,0 0 0,0 0 0,0 0 0,0 0 0,0 0 0,0 0 0,0 0 0,0 0 0,0 0 0,0 0 0,-1 0 0,1 0 0,0 0 0,0 0 0,0 0 0,0 0 0,0 0 0,0 0 0,0 0 0,0 0 0,0 0 0,0 0 0,0 0 0,0 0 0,-1 0 0,1 0 0,0 0 0,0 0 0,0 0 0,0 0 0,0 0 0,0 0 0,0 0 0,0 0 0,0 0 0,-3 14 0,1 18 0,3-30 0,-1-20 0,1-8 0,7-37 0,-7 57 0,-3 61 0,2-44 0,0 0 0,0 0 0,-1-1 0,0 1 0,-1 0 0,0 0 0,-4 10 0,5-20 0,0 1 0,0 0 0,1 0 0,-1-1 0,1 1 0,-1 0 0,1 0 0,-1 0 0,1 0 0,0 0 0,0 0 0,0 0 0,0-1 0,1 1 0,-1 0 0,0 0 0,1 0 0,0 2 0,-1-4 0,1 0 0,-1 0 0,0 0 0,1 0 0,-1 0 0,0 0 0,1 0 0,-1 0 0,0 0 0,1-1 0,-1 1 0,0 0 0,1 0 0,-1 0 0,0 0 0,1 0 0,-1-1 0,0 1 0,0 0 0,1 0 0,-1 0 0,0-1 0,0 1 0,1 0 0,-1 0 0,0-1 0,0 1 0,0 0 0,1-1 0,-1 1 0,0 0 0,0-1 0,0 1 0,0 0 0,0-1 0,0 1 0,0 0 0,1-1 0,4-14 0,-4 10 0,3-13 0,-1 1 0,0-1 0,-1-26 0,-13 113 0,9-60 0,1 0 0,-1 0 0,-1-1 0,-4 11 0,6-15 0,0-1 0,-1 1 0,0-1 0,0 0 0,0 0 0,0 0 0,0 0 0,-1 0 0,1 0 0,-1-1 0,0 1 0,-5 3 0,8-6 0,-1 0 0,1 0 0,0 1 0,-1-1 0,1 0 0,0 0 0,-1 0 0,1 0 0,0 0 0,-1 0 0,1 0 0,0 0 0,-1 0 0,1 0 0,-1 0 0,1 0 0,0 0 0,-1 0 0,1 0 0,0 0 0,-1 0 0,1 0 0,0-1 0,-1 1 0,1 0 0,0 0 0,-1 0 0,1-1 0,0 1 0,0 0 0,-1 0 0,1-1 0,0 1 0,0 0 0,-1-1 0,1 1 0,0 0 0,0-1 0,0 1 0,0 0 0,-1-1 0,1 1 0,0 0 0,0-1 0,0 1 0,0 0 0,0-1 0,0 1 0,0 0 0,0-1 0,0 1 0,0-1 0,0 1 0,0 0 0,1-1 0,-1-1 0,0 0 0,0 0 0,0 0 0,0 1 0,0-1 0,1 0 0,-1 0 0,1 1 0,-1-1 0,1 0 0,1-1 0,-2 2 0,1 0 0,0 1 0,-1-1 0,1 0 0,0 1 0,0-1 0,0 0 0,-1 1 0,1-1 0,0 1 0,0 0 0,0-1 0,0 1 0,0 0 0,0-1 0,0 1 0,0 0 0,0 0 0,0 0 0,0 0 0,0 0 0,0 0 0,0 0 0,0 0 0,0 0 0,0 1 0,0-1 0,-1 0 0,1 0 0,0 1 0,0-1 0,0 1 0,0-1 0,0 1 0,0-1 0,-1 1 0,2 1 0,0-1 0,-1 0 0,1-1 0,-1 1 0,0 0 0,1 0 0,0-1 0,-1 1 0,1-1 0,-1 0 0,1 1 0,3-1 0,-5 0 0,0 0 0,1 0 0,-1 0 0,1 0 0,-1 0 0,0-1 0,1 1 0,-1 0 0,0 0 0,1 0 0,-1-1 0,0 1 0,1 0 0,-1 0 0,0-1 0,0 1 0,1 0 0,-1-1 0,0 1 0,0 0 0,0 0 0,1-1 0,-1 1 0,0-1 0,0 1 0,0 0 0,0-1 0,0 1 0,0 0 0,0-1 0,0 1 0,0-1 0,0 1 0,0 0 0,0-1 0,0 1 0,0-1 0,0 1 0,0 0 0,0-1 0,0 1 0,0 0 0,0-1 0,-1 1 0,1 0 0,0-1 0,0 1 0,-1 0 0,1-1 0,0 1 0,0 0 0,-1-1 0,-13-17 0,0 6 0,-1 0 0,-31-17 0,38 24 0,-1 1 0,-1-1 0,1 2 0,-1-1 0,1 1 0,-20-3 0,28 6 0,0 0 0,1 0 0,-1-1 0,1 1 0,-1 0 0,0 0 0,1 0 0,-1 0 0,0 0 0,1 0 0,-1 0 0,1 0 0,-1 0 0,0 0 0,1 0 0,-1 0 0,0 1 0,1-1 0,-1 0 0,1 0 0,-1 1 0,1-1 0,-1 0 0,0 1 0,1-1 0,-1 0 0,1 1 0,0-1 0,-1 1 0,1-1 0,-1 1 0,1-1 0,0 1 0,-1-1 0,1 1 0,0-1 0,-1 1 0,1 0 0,0-1 0,0 1 0,0-1 0,0 1 0,0 1 0,0-1 0,0 0 0,1 1 0,-1-1 0,1 1 0,-1-1 0,1 0 0,0 0 0,0 1 0,-1-1 0,1 0 0,0 0 0,0 0 0,0 0 0,0 0 0,0 0 0,1 0 0,-1 0 0,2 1 0,1 0 0,1 0 0,0-1 0,0 1 0,-1-1 0,1 0 0,0 0 0,0-1 0,9 1 0,-8-1 0,0 1 0,0-1 0,0 1 0,0 0 0,7 3 0,-12-4 0,-1 0 0,1 0 0,-1 0 0,0 1 0,1-1 0,-1 0 0,1 0 0,-1 0 0,0 1 0,1-1 0,-1 0 0,0 0 0,1 1 0,-1-1 0,0 0 0,1 1 0,-1-1 0,0 0 0,0 1 0,1-1 0,-1 0 0,0 1 0,0-1 0,0 1 0,0-1 0,1 0 0,-1 1 0,0-1 0,0 1 0,0-1 0,0 0 0,0 1 0,0-1 0,0 1 0,0-1 0,0 1 0,0-1 0,0 0 0,-1 1 0,1-1 0,0 1 0,0-1 0,0 0 0,0 1 0,-1 0 0,-5 0 0,0-12 0,4 4 0,0 1 0,0-1 0,0 0 0,0 1 0,-1-1 0,-1 1 0,1 0 0,-7-8 0,3 5 0,-1 0 0,-1 1 0,0 0 0,-11-8 0,-6-4-1365,17 13-5461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1:39:04.738"/>
    </inkml:context>
    <inkml:brush xml:id="br0">
      <inkml:brushProperty name="width" value="0.05" units="cm"/>
      <inkml:brushProperty name="height" value="0.05" units="cm"/>
      <inkml:brushProperty name="color" value="#FFFFFF"/>
    </inkml:brush>
  </inkml:definitions>
  <inkml:trace contextRef="#ctx0" brushRef="#br0">182 1 24575,'0'6'0,"-1"-1"0,1 1 0,-1 0 0,0 0 0,-1 0 0,1-1 0,-1 1 0,0-1 0,0 1 0,-1-1 0,-5 9 0,-39 66 0,44-77 0,1-1 0,0 1 0,-1-1 0,1 0 0,-1 1 0,0-1 0,0 0 0,0-1 0,0 1 0,0-1 0,0 1 0,0-1 0,0 0 0,-6 1 0,3 0 0,0-1 0,-1 0 0,1 0 0,-1-1 0,1 1 0,-1-2 0,-6 0 0,13 1-23,0 0-1,-1 0 1,1 0-1,0 0 1,0 0-1,-1-1 0,1 1 1,0 0-1,0 0 1,-1 0-1,1-1 1,0 1-1,0 0 1,-1 0-1,1-1 1,0 1-1,0 0 1,0 0-1,-1-1 0,1 1 1,0 0-1,0-1 1,0 1-1,0 0 1,0 0-1,0-1 1,0 1-1,0 0 1,0-1-1,0 1 1,0 0-1,0-1 0,0 1 1,0 0-1,0-1 1,0 1-1,0 0 1,0-1-1,0 1 1,0 0-1,0-1 1,1 1-1,-1 0 0,0 0 1,0-1-1,0 1 1,1 0-1,-1 0 1,0-1-1,0 1 1,1 0-1,-1 0 1,0 0-1,0-1 1,1 1-1,-1 0 0,1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1:39:08.925"/>
    </inkml:context>
    <inkml:brush xml:id="br0">
      <inkml:brushProperty name="width" value="0.05" units="cm"/>
      <inkml:brushProperty name="height" value="0.05" units="cm"/>
      <inkml:brushProperty name="color" value="#FFFFFF"/>
    </inkml:brush>
  </inkml:definitions>
  <inkml:trace contextRef="#ctx0" brushRef="#br0">56 0 24575,'0'2'0,"0"2"0,0 2 0,-2 1 0,0 0 0,0 1 0,0 1 0,-1 1 0,-2-2 0,0 0 0,-1-1 0,-2-2 0,0-2 0,0 0 0,4 0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1:39:11.042"/>
    </inkml:context>
    <inkml:brush xml:id="br0">
      <inkml:brushProperty name="width" value="0.05" units="cm"/>
      <inkml:brushProperty name="height" value="0.05" units="cm"/>
      <inkml:brushProperty name="color" value="#FFFFFF"/>
    </inkml:brush>
  </inkml:definitions>
  <inkml:trace contextRef="#ctx0" brushRef="#br0">1 7 24575,'0'-2'0,"2"-2"0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2016F-C4FC-4A38-BCAB-D2213B0E2E3C}"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3D26C-C066-403E-87DF-ECE3A6A32033}" type="slidenum">
              <a:rPr lang="en-US" smtClean="0"/>
              <a:t>‹#›</a:t>
            </a:fld>
            <a:endParaRPr lang="en-US"/>
          </a:p>
        </p:txBody>
      </p:sp>
    </p:spTree>
    <p:extLst>
      <p:ext uri="{BB962C8B-B14F-4D97-AF65-F5344CB8AC3E}">
        <p14:creationId xmlns:p14="http://schemas.microsoft.com/office/powerpoint/2010/main" val="1914994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5AE6B2-FAE7-42C6-B656-9C367AF037C7}" type="slidenum">
              <a:rPr lang="en-US" smtClean="0"/>
              <a:t>1</a:t>
            </a:fld>
            <a:endParaRPr lang="en-US"/>
          </a:p>
        </p:txBody>
      </p:sp>
    </p:spTree>
    <p:extLst>
      <p:ext uri="{BB962C8B-B14F-4D97-AF65-F5344CB8AC3E}">
        <p14:creationId xmlns:p14="http://schemas.microsoft.com/office/powerpoint/2010/main" val="136465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 said in the beginning AVF does not do dashboards, and for a good reason. Dashboard data are not tied to the model space. They can be presented in a separate HTML window just fine. I am sure there are great toolkits for this kind of data visualization.</a:t>
            </a:r>
          </a:p>
          <a:p>
            <a:r>
              <a:rPr lang="en-US"/>
              <a:t>It is sometimes desirable to overlay a dashboard onto a model view. This can probably be done with something like AutoCAD Stitch.</a:t>
            </a:r>
          </a:p>
          <a:p>
            <a:r>
              <a:rPr lang="en-US"/>
              <a:t>There may be a need to put some of this graphics on a drawing and into a PDF. This may require tighter integration, but still not as tight as AVF enables.</a:t>
            </a:r>
          </a:p>
        </p:txBody>
      </p:sp>
      <p:sp>
        <p:nvSpPr>
          <p:cNvPr id="4" name="Slide Number Placeholder 3"/>
          <p:cNvSpPr>
            <a:spLocks noGrp="1"/>
          </p:cNvSpPr>
          <p:nvPr>
            <p:ph type="sldNum" sz="quarter" idx="5"/>
          </p:nvPr>
        </p:nvSpPr>
        <p:spPr/>
        <p:txBody>
          <a:bodyPr/>
          <a:lstStyle/>
          <a:p>
            <a:fld id="{0463D26C-C066-403E-87DF-ECE3A6A32033}" type="slidenum">
              <a:rPr lang="en-US" smtClean="0"/>
              <a:t>10</a:t>
            </a:fld>
            <a:endParaRPr lang="en-US"/>
          </a:p>
        </p:txBody>
      </p:sp>
    </p:spTree>
    <p:extLst>
      <p:ext uri="{BB962C8B-B14F-4D97-AF65-F5344CB8AC3E}">
        <p14:creationId xmlns:p14="http://schemas.microsoft.com/office/powerpoint/2010/main" val="420755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main idea of AVF. Analysis engine creates temporary object in Revit model that keeps analysis results as data structured in a certain way. </a:t>
            </a:r>
          </a:p>
          <a:p>
            <a:r>
              <a:rPr lang="en-US"/>
              <a:t>The user is in control in which views and how these data are visualized. He does this through creating and modifying “</a:t>
            </a:r>
            <a:r>
              <a:rPr lang="en-US" b="1"/>
              <a:t>Analysis Display Styles</a:t>
            </a:r>
            <a:r>
              <a:rPr lang="en-US"/>
              <a:t>”, which are instructions how to convert analysis raw data into graphics primitives. ADS’s are serialized objects, part of the View definition.</a:t>
            </a:r>
          </a:p>
          <a:p>
            <a:r>
              <a:rPr lang="en-US"/>
              <a:t>So this is practical implementation of the separation of concerns principle</a:t>
            </a:r>
          </a:p>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11</a:t>
            </a:fld>
            <a:endParaRPr lang="en-US"/>
          </a:p>
        </p:txBody>
      </p:sp>
    </p:spTree>
    <p:extLst>
      <p:ext uri="{BB962C8B-B14F-4D97-AF65-F5344CB8AC3E}">
        <p14:creationId xmlns:p14="http://schemas.microsoft.com/office/powerpoint/2010/main" val="142043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is, it does not matter how analysis is performed and what the data mean – they can be presented in the same way. For example, it does not matter whether the data represent temperatures, noise level or time needed to reach the exit in emergency – any of these can be visualized as a heat map.</a:t>
            </a:r>
          </a:p>
        </p:txBody>
      </p:sp>
      <p:sp>
        <p:nvSpPr>
          <p:cNvPr id="4" name="Slide Number Placeholder 3"/>
          <p:cNvSpPr>
            <a:spLocks noGrp="1"/>
          </p:cNvSpPr>
          <p:nvPr>
            <p:ph type="sldNum" sz="quarter" idx="5"/>
          </p:nvPr>
        </p:nvSpPr>
        <p:spPr/>
        <p:txBody>
          <a:bodyPr/>
          <a:lstStyle/>
          <a:p>
            <a:fld id="{0463D26C-C066-403E-87DF-ECE3A6A32033}" type="slidenum">
              <a:rPr lang="en-US" smtClean="0"/>
              <a:t>12</a:t>
            </a:fld>
            <a:endParaRPr lang="en-US"/>
          </a:p>
        </p:txBody>
      </p:sp>
    </p:spTree>
    <p:extLst>
      <p:ext uri="{BB962C8B-B14F-4D97-AF65-F5344CB8AC3E}">
        <p14:creationId xmlns:p14="http://schemas.microsoft.com/office/powerpoint/2010/main" val="2781085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 us look in detail how analysis results are structured in a generalized way, and then we’ll look at the analysis display styles. </a:t>
            </a:r>
          </a:p>
          <a:p>
            <a:endParaRPr lang="en-US"/>
          </a:p>
          <a:p>
            <a:r>
              <a:rPr lang="en-US"/>
              <a:t>As usual, an important part is introducing precise terminology.</a:t>
            </a:r>
          </a:p>
          <a:p>
            <a:r>
              <a:rPr lang="en-US"/>
              <a:t>There does not seem to be a generic term describing the concept of the set of measured or computed values distributed along a surface or a curve or any other part of space. So we introduced the notion of </a:t>
            </a:r>
            <a:r>
              <a:rPr lang="en-US" err="1"/>
              <a:t>SpatialField</a:t>
            </a:r>
            <a:r>
              <a:rPr lang="en-US"/>
              <a:t> by analogy with math terms “scalar field” and “vector field”.</a:t>
            </a:r>
          </a:p>
          <a:p>
            <a:endParaRPr lang="en-US"/>
          </a:p>
          <a:p>
            <a:r>
              <a:rPr lang="en-US"/>
              <a:t>SPF is a scalar or vector function… This subset of the model space we call “SPF Domain”. It can be a 3d volume, a face or a curve.</a:t>
            </a:r>
          </a:p>
        </p:txBody>
      </p:sp>
      <p:sp>
        <p:nvSpPr>
          <p:cNvPr id="4" name="Slide Number Placeholder 3"/>
          <p:cNvSpPr>
            <a:spLocks noGrp="1"/>
          </p:cNvSpPr>
          <p:nvPr>
            <p:ph type="sldNum" sz="quarter" idx="5"/>
          </p:nvPr>
        </p:nvSpPr>
        <p:spPr/>
        <p:txBody>
          <a:bodyPr/>
          <a:lstStyle/>
          <a:p>
            <a:fld id="{0463D26C-C066-403E-87DF-ECE3A6A32033}" type="slidenum">
              <a:rPr lang="en-US" smtClean="0"/>
              <a:t>13</a:t>
            </a:fld>
            <a:endParaRPr lang="en-US"/>
          </a:p>
        </p:txBody>
      </p:sp>
    </p:spTree>
    <p:extLst>
      <p:ext uri="{BB962C8B-B14F-4D97-AF65-F5344CB8AC3E}">
        <p14:creationId xmlns:p14="http://schemas.microsoft.com/office/powerpoint/2010/main" val="13891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representation of the analysis results is shown on this diagram.</a:t>
            </a:r>
          </a:p>
          <a:p>
            <a:r>
              <a:rPr lang="en-US"/>
              <a:t>The plugin creates temp element called </a:t>
            </a:r>
            <a:r>
              <a:rPr lang="en-US" err="1"/>
              <a:t>SpatialFieldManager</a:t>
            </a:r>
            <a:r>
              <a:rPr lang="en-US"/>
              <a:t> that contains high level info </a:t>
            </a:r>
          </a:p>
        </p:txBody>
      </p:sp>
      <p:sp>
        <p:nvSpPr>
          <p:cNvPr id="4" name="Slide Number Placeholder 3"/>
          <p:cNvSpPr>
            <a:spLocks noGrp="1"/>
          </p:cNvSpPr>
          <p:nvPr>
            <p:ph type="sldNum" sz="quarter" idx="5"/>
          </p:nvPr>
        </p:nvSpPr>
        <p:spPr/>
        <p:txBody>
          <a:bodyPr/>
          <a:lstStyle/>
          <a:p>
            <a:fld id="{0463D26C-C066-403E-87DF-ECE3A6A32033}" type="slidenum">
              <a:rPr lang="en-US" smtClean="0"/>
              <a:t>14</a:t>
            </a:fld>
            <a:endParaRPr lang="en-US"/>
          </a:p>
        </p:txBody>
      </p:sp>
    </p:spTree>
    <p:extLst>
      <p:ext uri="{BB962C8B-B14F-4D97-AF65-F5344CB8AC3E}">
        <p14:creationId xmlns:p14="http://schemas.microsoft.com/office/powerpoint/2010/main" val="301145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defined several possible shapes of data. Now let’s take a look at different ways of presenting these data.</a:t>
            </a:r>
          </a:p>
          <a:p>
            <a:r>
              <a:rPr lang="en-US"/>
              <a:t>AVF support five presentation methods. </a:t>
            </a:r>
          </a:p>
          <a:p>
            <a:r>
              <a:rPr lang="en-US"/>
              <a:t>Colored surfaces are also known as heat maps; they can use gradient colors or discrete colors and may have isolines.</a:t>
            </a:r>
          </a:p>
          <a:p>
            <a:r>
              <a:rPr lang="en-US"/>
              <a:t>Markers with text are these little plus signs.</a:t>
            </a:r>
          </a:p>
          <a:p>
            <a:r>
              <a:rPr lang="en-US"/>
              <a:t>So called “fence diagrams” are widely used in structural analysis when certain quantities are distributed along lines.</a:t>
            </a:r>
          </a:p>
          <a:p>
            <a:r>
              <a:rPr lang="en-US"/>
              <a:t>Vectors are commonly used in CFD, but also in structural, for loads, and so on.</a:t>
            </a:r>
          </a:p>
          <a:p>
            <a:endParaRPr lang="en-US"/>
          </a:p>
          <a:p>
            <a:r>
              <a:rPr lang="en-US"/>
              <a:t>Does this cover all possibilities? </a:t>
            </a:r>
          </a:p>
          <a:p>
            <a:r>
              <a:rPr lang="en-US"/>
              <a:t>Not quite, but …</a:t>
            </a:r>
          </a:p>
        </p:txBody>
      </p:sp>
      <p:sp>
        <p:nvSpPr>
          <p:cNvPr id="4" name="Slide Number Placeholder 3"/>
          <p:cNvSpPr>
            <a:spLocks noGrp="1"/>
          </p:cNvSpPr>
          <p:nvPr>
            <p:ph type="sldNum" sz="quarter" idx="5"/>
          </p:nvPr>
        </p:nvSpPr>
        <p:spPr/>
        <p:txBody>
          <a:bodyPr/>
          <a:lstStyle/>
          <a:p>
            <a:fld id="{0463D26C-C066-403E-87DF-ECE3A6A32033}" type="slidenum">
              <a:rPr lang="en-US" smtClean="0"/>
              <a:t>15</a:t>
            </a:fld>
            <a:endParaRPr lang="en-US"/>
          </a:p>
        </p:txBody>
      </p:sp>
    </p:spTree>
    <p:extLst>
      <p:ext uri="{BB962C8B-B14F-4D97-AF65-F5344CB8AC3E}">
        <p14:creationId xmlns:p14="http://schemas.microsoft.com/office/powerpoint/2010/main" val="844830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method comes with whole bunch of customization options.</a:t>
            </a:r>
          </a:p>
          <a:p>
            <a:r>
              <a:rPr lang="en-US"/>
              <a:t>Once you use colors, you can customize how values are mapped to colors. </a:t>
            </a:r>
          </a:p>
          <a:p>
            <a:r>
              <a:rPr lang="en-US"/>
              <a:t>Once you use text, you can choose font and size and rounding.</a:t>
            </a:r>
          </a:p>
          <a:p>
            <a:r>
              <a:rPr lang="en-US"/>
              <a:t>Once you use vectors you can specify how vector magnitude in physical units is mapped to vector length on the screen (scale).</a:t>
            </a:r>
          </a:p>
          <a:p>
            <a:r>
              <a:rPr lang="en-US"/>
              <a:t>It’s considerable amount of UI to design and implement, and then for the user to learn.</a:t>
            </a:r>
          </a:p>
        </p:txBody>
      </p:sp>
      <p:sp>
        <p:nvSpPr>
          <p:cNvPr id="4" name="Slide Number Placeholder 3"/>
          <p:cNvSpPr>
            <a:spLocks noGrp="1"/>
          </p:cNvSpPr>
          <p:nvPr>
            <p:ph type="sldNum" sz="quarter" idx="5"/>
          </p:nvPr>
        </p:nvSpPr>
        <p:spPr/>
        <p:txBody>
          <a:bodyPr/>
          <a:lstStyle/>
          <a:p>
            <a:fld id="{0463D26C-C066-403E-87DF-ECE3A6A32033}" type="slidenum">
              <a:rPr lang="en-US" smtClean="0"/>
              <a:t>16</a:t>
            </a:fld>
            <a:endParaRPr lang="en-US"/>
          </a:p>
        </p:txBody>
      </p:sp>
    </p:spTree>
    <p:extLst>
      <p:ext uri="{BB962C8B-B14F-4D97-AF65-F5344CB8AC3E}">
        <p14:creationId xmlns:p14="http://schemas.microsoft.com/office/powerpoint/2010/main" val="69874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mentioned that AVF decouples presentation methods from the “shape” of the data, that is, data shape and presentation methods are “orthogonal”.</a:t>
            </a:r>
          </a:p>
          <a:p>
            <a:r>
              <a:rPr lang="en-US"/>
              <a:t>This table demonstrates how orthogonal they actually are.</a:t>
            </a:r>
          </a:p>
          <a:p>
            <a:r>
              <a:rPr lang="en-US"/>
              <a:t>Red minus signs correspond to the combinations that don’t make much sense. All those that do are actually supported.</a:t>
            </a:r>
          </a:p>
        </p:txBody>
      </p:sp>
      <p:sp>
        <p:nvSpPr>
          <p:cNvPr id="4" name="Slide Number Placeholder 3"/>
          <p:cNvSpPr>
            <a:spLocks noGrp="1"/>
          </p:cNvSpPr>
          <p:nvPr>
            <p:ph type="sldNum" sz="quarter" idx="5"/>
          </p:nvPr>
        </p:nvSpPr>
        <p:spPr/>
        <p:txBody>
          <a:bodyPr/>
          <a:lstStyle/>
          <a:p>
            <a:fld id="{0463D26C-C066-403E-87DF-ECE3A6A32033}" type="slidenum">
              <a:rPr lang="en-US" smtClean="0"/>
              <a:t>17</a:t>
            </a:fld>
            <a:endParaRPr lang="en-US"/>
          </a:p>
        </p:txBody>
      </p:sp>
    </p:spTree>
    <p:extLst>
      <p:ext uri="{BB962C8B-B14F-4D97-AF65-F5344CB8AC3E}">
        <p14:creationId xmlns:p14="http://schemas.microsoft.com/office/powerpoint/2010/main" val="287908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requires non-trivial mesh manipulation.</a:t>
            </a:r>
          </a:p>
          <a:p>
            <a:r>
              <a:rPr lang="en-US"/>
              <a:t>Although modern math libraries may have functions to do all this, it’s still a challenge to handle boundary conditions and to ensure performance in complex scenes. </a:t>
            </a:r>
          </a:p>
        </p:txBody>
      </p:sp>
      <p:sp>
        <p:nvSpPr>
          <p:cNvPr id="4" name="Slide Number Placeholder 3"/>
          <p:cNvSpPr>
            <a:spLocks noGrp="1"/>
          </p:cNvSpPr>
          <p:nvPr>
            <p:ph type="sldNum" sz="quarter" idx="5"/>
          </p:nvPr>
        </p:nvSpPr>
        <p:spPr/>
        <p:txBody>
          <a:bodyPr/>
          <a:lstStyle/>
          <a:p>
            <a:fld id="{0463D26C-C066-403E-87DF-ECE3A6A32033}" type="slidenum">
              <a:rPr lang="en-US" smtClean="0"/>
              <a:t>18</a:t>
            </a:fld>
            <a:endParaRPr lang="en-US"/>
          </a:p>
        </p:txBody>
      </p:sp>
    </p:spTree>
    <p:extLst>
      <p:ext uri="{BB962C8B-B14F-4D97-AF65-F5344CB8AC3E}">
        <p14:creationId xmlns:p14="http://schemas.microsoft.com/office/powerpoint/2010/main" val="2817643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complexity is related to text; drawing text is always painful.</a:t>
            </a:r>
          </a:p>
          <a:p>
            <a:r>
              <a:rPr lang="en-US"/>
              <a:t>In the example on the right, we don’t draw markers that are hidden by the surface in front, and don’t draw text.</a:t>
            </a:r>
          </a:p>
        </p:txBody>
      </p:sp>
      <p:sp>
        <p:nvSpPr>
          <p:cNvPr id="4" name="Slide Number Placeholder 3"/>
          <p:cNvSpPr>
            <a:spLocks noGrp="1"/>
          </p:cNvSpPr>
          <p:nvPr>
            <p:ph type="sldNum" sz="quarter" idx="5"/>
          </p:nvPr>
        </p:nvSpPr>
        <p:spPr/>
        <p:txBody>
          <a:bodyPr/>
          <a:lstStyle/>
          <a:p>
            <a:fld id="{0463D26C-C066-403E-87DF-ECE3A6A32033}" type="slidenum">
              <a:rPr lang="en-US" smtClean="0"/>
              <a:t>19</a:t>
            </a:fld>
            <a:endParaRPr lang="en-US"/>
          </a:p>
        </p:txBody>
      </p:sp>
    </p:spTree>
    <p:extLst>
      <p:ext uri="{BB962C8B-B14F-4D97-AF65-F5344CB8AC3E}">
        <p14:creationId xmlns:p14="http://schemas.microsoft.com/office/powerpoint/2010/main" val="256196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2</a:t>
            </a:fld>
            <a:endParaRPr lang="en-US"/>
          </a:p>
        </p:txBody>
      </p:sp>
    </p:spTree>
    <p:extLst>
      <p:ext uri="{BB962C8B-B14F-4D97-AF65-F5344CB8AC3E}">
        <p14:creationId xmlns:p14="http://schemas.microsoft.com/office/powerpoint/2010/main" val="2705519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important point here is…</a:t>
            </a:r>
          </a:p>
          <a:p>
            <a:r>
              <a:rPr lang="en-US"/>
              <a:t>… and users benefit from consistent experience and better quality.</a:t>
            </a:r>
          </a:p>
        </p:txBody>
      </p:sp>
      <p:sp>
        <p:nvSpPr>
          <p:cNvPr id="4" name="Slide Number Placeholder 3"/>
          <p:cNvSpPr>
            <a:spLocks noGrp="1"/>
          </p:cNvSpPr>
          <p:nvPr>
            <p:ph type="sldNum" sz="quarter" idx="5"/>
          </p:nvPr>
        </p:nvSpPr>
        <p:spPr/>
        <p:txBody>
          <a:bodyPr/>
          <a:lstStyle/>
          <a:p>
            <a:fld id="{0463D26C-C066-403E-87DF-ECE3A6A32033}" type="slidenum">
              <a:rPr lang="en-US" smtClean="0"/>
              <a:t>20</a:t>
            </a:fld>
            <a:endParaRPr lang="en-US"/>
          </a:p>
        </p:txBody>
      </p:sp>
    </p:spTree>
    <p:extLst>
      <p:ext uri="{BB962C8B-B14F-4D97-AF65-F5344CB8AC3E}">
        <p14:creationId xmlns:p14="http://schemas.microsoft.com/office/powerpoint/2010/main" val="45760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examples – eye candy</a:t>
            </a:r>
          </a:p>
        </p:txBody>
      </p:sp>
      <p:sp>
        <p:nvSpPr>
          <p:cNvPr id="4" name="Slide Number Placeholder 3"/>
          <p:cNvSpPr>
            <a:spLocks noGrp="1"/>
          </p:cNvSpPr>
          <p:nvPr>
            <p:ph type="sldNum" sz="quarter" idx="5"/>
          </p:nvPr>
        </p:nvSpPr>
        <p:spPr/>
        <p:txBody>
          <a:bodyPr/>
          <a:lstStyle/>
          <a:p>
            <a:fld id="{0463D26C-C066-403E-87DF-ECE3A6A32033}" type="slidenum">
              <a:rPr lang="en-US" smtClean="0"/>
              <a:t>21</a:t>
            </a:fld>
            <a:endParaRPr lang="en-US"/>
          </a:p>
        </p:txBody>
      </p:sp>
    </p:spTree>
    <p:extLst>
      <p:ext uri="{BB962C8B-B14F-4D97-AF65-F5344CB8AC3E}">
        <p14:creationId xmlns:p14="http://schemas.microsoft.com/office/powerpoint/2010/main" val="3779607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23</a:t>
            </a:fld>
            <a:endParaRPr lang="en-US"/>
          </a:p>
        </p:txBody>
      </p:sp>
    </p:spTree>
    <p:extLst>
      <p:ext uri="{BB962C8B-B14F-4D97-AF65-F5344CB8AC3E}">
        <p14:creationId xmlns:p14="http://schemas.microsoft.com/office/powerpoint/2010/main" val="2672439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24</a:t>
            </a:fld>
            <a:endParaRPr lang="en-US"/>
          </a:p>
        </p:txBody>
      </p:sp>
    </p:spTree>
    <p:extLst>
      <p:ext uri="{BB962C8B-B14F-4D97-AF65-F5344CB8AC3E}">
        <p14:creationId xmlns:p14="http://schemas.microsoft.com/office/powerpoint/2010/main" val="253476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25</a:t>
            </a:fld>
            <a:endParaRPr lang="en-US"/>
          </a:p>
        </p:txBody>
      </p:sp>
    </p:spTree>
    <p:extLst>
      <p:ext uri="{BB962C8B-B14F-4D97-AF65-F5344CB8AC3E}">
        <p14:creationId xmlns:p14="http://schemas.microsoft.com/office/powerpoint/2010/main" val="7098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own plugin</a:t>
            </a:r>
          </a:p>
        </p:txBody>
      </p:sp>
      <p:sp>
        <p:nvSpPr>
          <p:cNvPr id="4" name="Slide Number Placeholder 3"/>
          <p:cNvSpPr>
            <a:spLocks noGrp="1"/>
          </p:cNvSpPr>
          <p:nvPr>
            <p:ph type="sldNum" sz="quarter" idx="5"/>
          </p:nvPr>
        </p:nvSpPr>
        <p:spPr/>
        <p:txBody>
          <a:bodyPr/>
          <a:lstStyle/>
          <a:p>
            <a:fld id="{0463D26C-C066-403E-87DF-ECE3A6A32033}" type="slidenum">
              <a:rPr lang="en-US" smtClean="0"/>
              <a:t>26</a:t>
            </a:fld>
            <a:endParaRPr lang="en-US"/>
          </a:p>
        </p:txBody>
      </p:sp>
    </p:spTree>
    <p:extLst>
      <p:ext uri="{BB962C8B-B14F-4D97-AF65-F5344CB8AC3E}">
        <p14:creationId xmlns:p14="http://schemas.microsoft.com/office/powerpoint/2010/main" val="346733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yet another partner, </a:t>
            </a:r>
            <a:r>
              <a:rPr lang="en-US" err="1"/>
              <a:t>Graytec</a:t>
            </a:r>
            <a:r>
              <a:rPr lang="en-US"/>
              <a:t>, that used to own Advance Steel and Advance Concrete products that we bought – our Bucharest team. </a:t>
            </a:r>
            <a:r>
              <a:rPr lang="en-US" err="1"/>
              <a:t>Graytec</a:t>
            </a:r>
            <a:r>
              <a:rPr lang="en-US"/>
              <a:t> kept the reseller business and analysis apps. Here is a screenshot from their reinforcement automation addin for Revit. It shows the strain distribution in a slab, as a discrete color heat map with iso-lines.</a:t>
            </a:r>
          </a:p>
        </p:txBody>
      </p:sp>
      <p:sp>
        <p:nvSpPr>
          <p:cNvPr id="4" name="Slide Number Placeholder 3"/>
          <p:cNvSpPr>
            <a:spLocks noGrp="1"/>
          </p:cNvSpPr>
          <p:nvPr>
            <p:ph type="sldNum" sz="quarter" idx="5"/>
          </p:nvPr>
        </p:nvSpPr>
        <p:spPr/>
        <p:txBody>
          <a:bodyPr/>
          <a:lstStyle/>
          <a:p>
            <a:fld id="{0463D26C-C066-403E-87DF-ECE3A6A32033}" type="slidenum">
              <a:rPr lang="en-US" smtClean="0"/>
              <a:t>27</a:t>
            </a:fld>
            <a:endParaRPr lang="en-US"/>
          </a:p>
        </p:txBody>
      </p:sp>
    </p:spTree>
    <p:extLst>
      <p:ext uri="{BB962C8B-B14F-4D97-AF65-F5344CB8AC3E}">
        <p14:creationId xmlns:p14="http://schemas.microsoft.com/office/powerpoint/2010/main" val="2247636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29</a:t>
            </a:fld>
            <a:endParaRPr lang="en-US"/>
          </a:p>
        </p:txBody>
      </p:sp>
    </p:spTree>
    <p:extLst>
      <p:ext uri="{BB962C8B-B14F-4D97-AF65-F5344CB8AC3E}">
        <p14:creationId xmlns:p14="http://schemas.microsoft.com/office/powerpoint/2010/main" val="3901411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Revit does not do flow lines</a:t>
            </a:r>
          </a:p>
        </p:txBody>
      </p:sp>
      <p:sp>
        <p:nvSpPr>
          <p:cNvPr id="4" name="Slide Number Placeholder 3"/>
          <p:cNvSpPr>
            <a:spLocks noGrp="1"/>
          </p:cNvSpPr>
          <p:nvPr>
            <p:ph type="sldNum" sz="quarter" idx="5"/>
          </p:nvPr>
        </p:nvSpPr>
        <p:spPr/>
        <p:txBody>
          <a:bodyPr/>
          <a:lstStyle/>
          <a:p>
            <a:fld id="{0463D26C-C066-403E-87DF-ECE3A6A32033}" type="slidenum">
              <a:rPr lang="en-US" smtClean="0"/>
              <a:t>31</a:t>
            </a:fld>
            <a:endParaRPr lang="en-US"/>
          </a:p>
        </p:txBody>
      </p:sp>
    </p:spTree>
    <p:extLst>
      <p:ext uri="{BB962C8B-B14F-4D97-AF65-F5344CB8AC3E}">
        <p14:creationId xmlns:p14="http://schemas.microsoft.com/office/powerpoint/2010/main" val="2155496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32</a:t>
            </a:fld>
            <a:endParaRPr lang="en-US"/>
          </a:p>
        </p:txBody>
      </p:sp>
    </p:spTree>
    <p:extLst>
      <p:ext uri="{BB962C8B-B14F-4D97-AF65-F5344CB8AC3E}">
        <p14:creationId xmlns:p14="http://schemas.microsoft.com/office/powerpoint/2010/main" val="3165581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let’s define AVF. </a:t>
            </a:r>
            <a:r>
              <a:rPr lang="en-US" b="1"/>
              <a:t>AVF is a framework for visualizing analysis results in context of a building model</a:t>
            </a:r>
            <a:r>
              <a:rPr lang="en-US"/>
              <a:t>.</a:t>
            </a:r>
          </a:p>
          <a:p>
            <a:endParaRPr lang="en-US"/>
          </a:p>
          <a:p>
            <a:r>
              <a:rPr lang="en-US"/>
              <a:t>Not all analysis results are equal. I’ll make a distinction between “raw” results, that are data distributed in model space, such as the level of daylight at every point in the building. And there are aggregated data, such as percentage of the rentable area that receives certain amount of daylight. AVF is designed only for the first kind of data.</a:t>
            </a:r>
          </a:p>
          <a:p>
            <a:r>
              <a:rPr lang="en-US"/>
              <a:t>This is illustrated by the four examples on the left.</a:t>
            </a:r>
          </a:p>
          <a:p>
            <a:r>
              <a:rPr lang="en-US"/>
              <a:t>The example on the right is NOT in AVF scope, although it also represents analysis results.</a:t>
            </a:r>
          </a:p>
          <a:p>
            <a:r>
              <a:rPr lang="en-US"/>
              <a:t>I’ll use “analysis” and “simulation” interchangeably. </a:t>
            </a:r>
          </a:p>
          <a:p>
            <a:r>
              <a:rPr lang="en-US"/>
              <a:t>And BTW the raw data that AVF deals with don’t have to come from simulation, they can be actual measurements.</a:t>
            </a:r>
          </a:p>
          <a:p>
            <a:endParaRPr lang="en-US"/>
          </a:p>
          <a:p>
            <a:r>
              <a:rPr lang="en-US"/>
              <a:t>AVF was implemented as a subsystem of Revit, about ten years ago.</a:t>
            </a:r>
          </a:p>
          <a:p>
            <a:r>
              <a:rPr lang="en-US"/>
              <a:t>I think it’s interesting and relevant today because its basic concepts and data model can be recycled in the context of AEC DM and AEC industry cloud. </a:t>
            </a:r>
          </a:p>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3</a:t>
            </a:fld>
            <a:endParaRPr lang="en-US"/>
          </a:p>
        </p:txBody>
      </p:sp>
    </p:spTree>
    <p:extLst>
      <p:ext uri="{BB962C8B-B14F-4D97-AF65-F5344CB8AC3E}">
        <p14:creationId xmlns:p14="http://schemas.microsoft.com/office/powerpoint/2010/main" val="3261431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order of priorities in my mind.</a:t>
            </a:r>
          </a:p>
          <a:p>
            <a:endParaRPr lang="en-US"/>
          </a:p>
          <a:p>
            <a:pPr marL="228600" indent="-228600">
              <a:buAutoNum type="arabicPeriod"/>
            </a:pPr>
            <a:r>
              <a:rPr lang="en-US"/>
              <a:t>I didn’t put serialization of the data according to the schemas, because this should be general platform capability.</a:t>
            </a:r>
          </a:p>
          <a:p>
            <a:pPr marL="228600" indent="-228600">
              <a:buAutoNum type="arabicPeriod"/>
            </a:pPr>
            <a:r>
              <a:rPr lang="en-US"/>
              <a:t>Not sure how much Tandem viewer shares with regular LMV.</a:t>
            </a:r>
          </a:p>
        </p:txBody>
      </p:sp>
      <p:sp>
        <p:nvSpPr>
          <p:cNvPr id="4" name="Slide Number Placeholder 3"/>
          <p:cNvSpPr>
            <a:spLocks noGrp="1"/>
          </p:cNvSpPr>
          <p:nvPr>
            <p:ph type="sldNum" sz="quarter" idx="5"/>
          </p:nvPr>
        </p:nvSpPr>
        <p:spPr/>
        <p:txBody>
          <a:bodyPr/>
          <a:lstStyle/>
          <a:p>
            <a:fld id="{0463D26C-C066-403E-87DF-ECE3A6A32033}" type="slidenum">
              <a:rPr lang="en-US" smtClean="0"/>
              <a:t>33</a:t>
            </a:fld>
            <a:endParaRPr lang="en-US"/>
          </a:p>
        </p:txBody>
      </p:sp>
    </p:spTree>
    <p:extLst>
      <p:ext uri="{BB962C8B-B14F-4D97-AF65-F5344CB8AC3E}">
        <p14:creationId xmlns:p14="http://schemas.microsoft.com/office/powerpoint/2010/main" val="20000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 – suboptimal: expensive to maintain, suboptimal experience for users who combine multiple analyses and other design considerations </a:t>
            </a:r>
          </a:p>
          <a:p>
            <a:endParaRPr lang="en-US"/>
          </a:p>
          <a:p>
            <a:r>
              <a:rPr lang="en-US"/>
              <a:t>Convoluted field, I don’t have answers, we need clear </a:t>
            </a:r>
            <a:r>
              <a:rPr lang="en-US" err="1"/>
              <a:t>PoV</a:t>
            </a:r>
            <a:r>
              <a:rPr lang="en-US"/>
              <a:t> and strategy for Forma as the AEC industry cloud.</a:t>
            </a:r>
          </a:p>
        </p:txBody>
      </p:sp>
      <p:sp>
        <p:nvSpPr>
          <p:cNvPr id="4" name="Slide Number Placeholder 3"/>
          <p:cNvSpPr>
            <a:spLocks noGrp="1"/>
          </p:cNvSpPr>
          <p:nvPr>
            <p:ph type="sldNum" sz="quarter" idx="5"/>
          </p:nvPr>
        </p:nvSpPr>
        <p:spPr/>
        <p:txBody>
          <a:bodyPr/>
          <a:lstStyle/>
          <a:p>
            <a:fld id="{0463D26C-C066-403E-87DF-ECE3A6A32033}" type="slidenum">
              <a:rPr lang="en-US" smtClean="0"/>
              <a:t>35</a:t>
            </a:fld>
            <a:endParaRPr lang="en-US"/>
          </a:p>
        </p:txBody>
      </p:sp>
    </p:spTree>
    <p:extLst>
      <p:ext uri="{BB962C8B-B14F-4D97-AF65-F5344CB8AC3E}">
        <p14:creationId xmlns:p14="http://schemas.microsoft.com/office/powerpoint/2010/main" val="2441605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Safe bet is probably do both. It would be definitely nice to have all the same modes and controls in Autodesk Viewer.</a:t>
            </a:r>
          </a:p>
          <a:p>
            <a:r>
              <a:rPr lang="en-US"/>
              <a:t>The question is would this eliminate the need to have t in authoring apps?</a:t>
            </a:r>
          </a:p>
          <a:p>
            <a:endParaRPr lang="en-US"/>
          </a:p>
          <a:p>
            <a:r>
              <a:rPr lang="en-US"/>
              <a:t>In Revit specifically there are 2 overriding considerations:</a:t>
            </a:r>
          </a:p>
          <a:p>
            <a:pPr marL="171450" indent="-171450">
              <a:buFontTx/>
              <a:buChar char="-"/>
            </a:pPr>
            <a:r>
              <a:rPr lang="en-US"/>
              <a:t>Much richer control over visualization</a:t>
            </a:r>
          </a:p>
          <a:p>
            <a:pPr marL="171450" indent="-171450">
              <a:buFontTx/>
              <a:buChar char="-"/>
            </a:pPr>
            <a:r>
              <a:rPr lang="en-US"/>
              <a:t>Support for drawings</a:t>
            </a:r>
          </a:p>
        </p:txBody>
      </p:sp>
      <p:sp>
        <p:nvSpPr>
          <p:cNvPr id="4" name="Slide Number Placeholder 3"/>
          <p:cNvSpPr>
            <a:spLocks noGrp="1"/>
          </p:cNvSpPr>
          <p:nvPr>
            <p:ph type="sldNum" sz="quarter" idx="5"/>
          </p:nvPr>
        </p:nvSpPr>
        <p:spPr/>
        <p:txBody>
          <a:bodyPr/>
          <a:lstStyle/>
          <a:p>
            <a:fld id="{0463D26C-C066-403E-87DF-ECE3A6A32033}" type="slidenum">
              <a:rPr lang="en-US" smtClean="0"/>
              <a:t>36</a:t>
            </a:fld>
            <a:endParaRPr lang="en-US"/>
          </a:p>
        </p:txBody>
      </p:sp>
    </p:spTree>
    <p:extLst>
      <p:ext uri="{BB962C8B-B14F-4D97-AF65-F5344CB8AC3E}">
        <p14:creationId xmlns:p14="http://schemas.microsoft.com/office/powerpoint/2010/main" val="262703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AEC is a simulation rich domain, because designs are complex, physics may be complex, it’s not easy to see consequence of the design decisions. </a:t>
            </a:r>
          </a:p>
          <a:p>
            <a:r>
              <a:rPr lang="en-US"/>
              <a:t>At the same time passing a bar in the analysis is often a precondition for getting building permits and certifications.</a:t>
            </a:r>
          </a:p>
          <a:p>
            <a:r>
              <a:rPr lang="en-US"/>
              <a:t>And even after construction the need for simulation remains.</a:t>
            </a:r>
          </a:p>
        </p:txBody>
      </p:sp>
      <p:sp>
        <p:nvSpPr>
          <p:cNvPr id="4" name="Slide Number Placeholder 3"/>
          <p:cNvSpPr>
            <a:spLocks noGrp="1"/>
          </p:cNvSpPr>
          <p:nvPr>
            <p:ph type="sldNum" sz="quarter" idx="5"/>
          </p:nvPr>
        </p:nvSpPr>
        <p:spPr/>
        <p:txBody>
          <a:bodyPr/>
          <a:lstStyle/>
          <a:p>
            <a:fld id="{0463D26C-C066-403E-87DF-ECE3A6A32033}" type="slidenum">
              <a:rPr lang="en-US" smtClean="0"/>
              <a:t>4</a:t>
            </a:fld>
            <a:endParaRPr lang="en-US"/>
          </a:p>
        </p:txBody>
      </p:sp>
    </p:spTree>
    <p:extLst>
      <p:ext uri="{BB962C8B-B14F-4D97-AF65-F5344CB8AC3E}">
        <p14:creationId xmlns:p14="http://schemas.microsoft.com/office/powerpoint/2010/main" val="381934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driven design normally starts with having a model that you want to test, and other data. E.g. for energy analysis you may need climate data and assumptions about building use. Then you do actual simulation and get results. Then, as a designer, you are exploring the results, trying to figure out how the design can be improved. </a:t>
            </a:r>
          </a:p>
          <a:p>
            <a:r>
              <a:rPr lang="en-US"/>
              <a:t>[click]</a:t>
            </a:r>
          </a:p>
          <a:p>
            <a:r>
              <a:rPr lang="en-US"/>
              <a:t>Then you update the design, rinse and repeat.</a:t>
            </a:r>
          </a:p>
          <a:p>
            <a:r>
              <a:rPr lang="en-US"/>
              <a:t>People talking about analysis usually focus on the middle part.</a:t>
            </a:r>
          </a:p>
        </p:txBody>
      </p:sp>
      <p:sp>
        <p:nvSpPr>
          <p:cNvPr id="4" name="Slide Number Placeholder 3"/>
          <p:cNvSpPr>
            <a:spLocks noGrp="1"/>
          </p:cNvSpPr>
          <p:nvPr>
            <p:ph type="sldNum" sz="quarter" idx="5"/>
          </p:nvPr>
        </p:nvSpPr>
        <p:spPr/>
        <p:txBody>
          <a:bodyPr/>
          <a:lstStyle/>
          <a:p>
            <a:fld id="{0463D26C-C066-403E-87DF-ECE3A6A32033}" type="slidenum">
              <a:rPr lang="en-US" smtClean="0"/>
              <a:t>5</a:t>
            </a:fld>
            <a:endParaRPr lang="en-US"/>
          </a:p>
        </p:txBody>
      </p:sp>
    </p:spTree>
    <p:extLst>
      <p:ext uri="{BB962C8B-B14F-4D97-AF65-F5344CB8AC3E}">
        <p14:creationId xmlns:p14="http://schemas.microsoft.com/office/powerpoint/2010/main" val="312861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which is often most mathematically and computationally interesting.</a:t>
            </a:r>
          </a:p>
          <a:p>
            <a:r>
              <a:rPr lang="en-US"/>
              <a:t>[click]</a:t>
            </a:r>
          </a:p>
          <a:p>
            <a:r>
              <a:rPr lang="en-US"/>
              <a:t>But in many cases, there is more complexity in the front end and back end. This is where the relationships between analytical model and design model come into play. Also there are mundane issues of managing options and versions and users, and also getting data from external sources like ESRI, climate databases, building codes and such. </a:t>
            </a:r>
          </a:p>
          <a:p>
            <a:r>
              <a:rPr lang="en-US"/>
              <a:t>On the back end there is a need to deal with graphics frameworks and UX.</a:t>
            </a:r>
          </a:p>
          <a:p>
            <a:endParaRPr lang="en-US"/>
          </a:p>
          <a:p>
            <a:r>
              <a:rPr lang="en-US"/>
              <a:t>Often people build the whole analysis application that does all this start-to-end, for a specific kind of simulation. Autodesk has acquired or developed number of such apps, e.g. RSA or CFD.</a:t>
            </a:r>
          </a:p>
          <a:p>
            <a:r>
              <a:rPr lang="en-US"/>
              <a:t>There are at least two problems with this.</a:t>
            </a:r>
          </a:p>
          <a:p>
            <a:pPr marL="171450" indent="-171450">
              <a:buFont typeface="Arial" panose="020B0604020202020204" pitchFamily="34" charset="0"/>
              <a:buChar char="•"/>
            </a:pPr>
            <a:r>
              <a:rPr lang="en-US"/>
              <a:t>First, these are big, complex programs that are expensive to develop and maintain.</a:t>
            </a:r>
          </a:p>
          <a:p>
            <a:pPr marL="171450" indent="-171450">
              <a:buFont typeface="Arial" panose="020B0604020202020204" pitchFamily="34" charset="0"/>
              <a:buChar char="•"/>
            </a:pPr>
            <a:r>
              <a:rPr lang="en-US"/>
              <a:t>Second, this is not so good for the users, because they end up having to learn different applications and how to transfer data between them.</a:t>
            </a:r>
          </a:p>
          <a:p>
            <a:endParaRPr lang="en-US"/>
          </a:p>
          <a:p>
            <a:r>
              <a:rPr lang="en-US"/>
              <a:t>So at least in Revit we are trying to take over the parts on the left and on the right, leaving to “simulators” only the middle part, that is “</a:t>
            </a:r>
            <a:r>
              <a:rPr lang="en-US" b="1"/>
              <a:t>analysis engine</a:t>
            </a:r>
            <a:r>
              <a:rPr lang="en-US"/>
              <a:t>”.</a:t>
            </a:r>
          </a:p>
          <a:p>
            <a:r>
              <a:rPr lang="en-US"/>
              <a:t>[click]</a:t>
            </a:r>
          </a:p>
          <a:p>
            <a:r>
              <a:rPr lang="en-US"/>
              <a:t>AVF specifically is designed to take over the presentation part. Which is based on the premise that presentation and further use of the analysis results can be decoupled from the semantics and techniques of the analysis.</a:t>
            </a:r>
          </a:p>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6</a:t>
            </a:fld>
            <a:endParaRPr lang="en-US"/>
          </a:p>
        </p:txBody>
      </p:sp>
    </p:spTree>
    <p:extLst>
      <p:ext uri="{BB962C8B-B14F-4D97-AF65-F5344CB8AC3E}">
        <p14:creationId xmlns:p14="http://schemas.microsoft.com/office/powerpoint/2010/main" val="84089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is, it does not matter how analysis is performed and what the data mean – they can be presented in the same way, trough a data driven visualization and UI. </a:t>
            </a:r>
          </a:p>
          <a:p>
            <a:r>
              <a:rPr lang="en-US"/>
              <a:t>For example, it does not matter whether the data represent temperatures, noise level or time needed to reach the exit in emergency – any of these can be visualized as a heat map. Analysis engine should do the compute and the framework will take care of the presentation part.</a:t>
            </a:r>
          </a:p>
        </p:txBody>
      </p:sp>
      <p:sp>
        <p:nvSpPr>
          <p:cNvPr id="4" name="Slide Number Placeholder 3"/>
          <p:cNvSpPr>
            <a:spLocks noGrp="1"/>
          </p:cNvSpPr>
          <p:nvPr>
            <p:ph type="sldNum" sz="quarter" idx="5"/>
          </p:nvPr>
        </p:nvSpPr>
        <p:spPr/>
        <p:txBody>
          <a:bodyPr/>
          <a:lstStyle/>
          <a:p>
            <a:fld id="{0463D26C-C066-403E-87DF-ECE3A6A32033}" type="slidenum">
              <a:rPr lang="en-US" smtClean="0"/>
              <a:t>7</a:t>
            </a:fld>
            <a:endParaRPr lang="en-US"/>
          </a:p>
        </p:txBody>
      </p:sp>
    </p:spTree>
    <p:extLst>
      <p:ext uri="{BB962C8B-B14F-4D97-AF65-F5344CB8AC3E}">
        <p14:creationId xmlns:p14="http://schemas.microsoft.com/office/powerpoint/2010/main" val="3344813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AVF had 3 objectives: …</a:t>
            </a:r>
          </a:p>
          <a:p>
            <a:r>
              <a:rPr lang="en-US"/>
              <a:t>The third one may sound odd today, but 10-12 years ago the intent was to transition Revit from a self-contained product to the AEC design platform.</a:t>
            </a:r>
          </a:p>
          <a:p>
            <a:endParaRPr lang="en-US"/>
          </a:p>
        </p:txBody>
      </p:sp>
      <p:sp>
        <p:nvSpPr>
          <p:cNvPr id="4" name="Slide Number Placeholder 3"/>
          <p:cNvSpPr>
            <a:spLocks noGrp="1"/>
          </p:cNvSpPr>
          <p:nvPr>
            <p:ph type="sldNum" sz="quarter" idx="5"/>
          </p:nvPr>
        </p:nvSpPr>
        <p:spPr/>
        <p:txBody>
          <a:bodyPr/>
          <a:lstStyle/>
          <a:p>
            <a:fld id="{0463D26C-C066-403E-87DF-ECE3A6A32033}" type="slidenum">
              <a:rPr lang="en-US" smtClean="0"/>
              <a:t>8</a:t>
            </a:fld>
            <a:endParaRPr lang="en-US"/>
          </a:p>
        </p:txBody>
      </p:sp>
    </p:spTree>
    <p:extLst>
      <p:ext uri="{BB962C8B-B14F-4D97-AF65-F5344CB8AC3E}">
        <p14:creationId xmlns:p14="http://schemas.microsoft.com/office/powerpoint/2010/main" val="269414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main ideas how these goals would be addressed.</a:t>
            </a:r>
          </a:p>
          <a:p>
            <a:r>
              <a:rPr lang="en-US"/>
              <a:t>To make analytical data most actionable they should be shown where the action is, i.e. in the authoring environment. By providing common UI to control visualization we are flattening learning curve.</a:t>
            </a:r>
          </a:p>
          <a:p>
            <a:endParaRPr lang="en-US"/>
          </a:p>
          <a:p>
            <a:r>
              <a:rPr lang="en-US"/>
              <a:t>To make life easier for the simulation vendors we let them focus on the analysis engine </a:t>
            </a:r>
          </a:p>
        </p:txBody>
      </p:sp>
      <p:sp>
        <p:nvSpPr>
          <p:cNvPr id="4" name="Slide Number Placeholder 3"/>
          <p:cNvSpPr>
            <a:spLocks noGrp="1"/>
          </p:cNvSpPr>
          <p:nvPr>
            <p:ph type="sldNum" sz="quarter" idx="5"/>
          </p:nvPr>
        </p:nvSpPr>
        <p:spPr/>
        <p:txBody>
          <a:bodyPr/>
          <a:lstStyle/>
          <a:p>
            <a:fld id="{0463D26C-C066-403E-87DF-ECE3A6A32033}" type="slidenum">
              <a:rPr lang="en-US" smtClean="0"/>
              <a:t>9</a:t>
            </a:fld>
            <a:endParaRPr lang="en-US"/>
          </a:p>
        </p:txBody>
      </p:sp>
    </p:spTree>
    <p:extLst>
      <p:ext uri="{BB962C8B-B14F-4D97-AF65-F5344CB8AC3E}">
        <p14:creationId xmlns:p14="http://schemas.microsoft.com/office/powerpoint/2010/main" val="3073183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4017735" y="17237"/>
            <a:ext cx="5143500" cy="510902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6713" y="371385"/>
            <a:ext cx="1491112" cy="152887"/>
          </a:xfrm>
          <a:prstGeom prst="rect">
            <a:avLst/>
          </a:prstGeom>
        </p:spPr>
      </p:pic>
      <p:sp>
        <p:nvSpPr>
          <p:cNvPr id="3" name="Subtitle 2"/>
          <p:cNvSpPr>
            <a:spLocks noGrp="1"/>
          </p:cNvSpPr>
          <p:nvPr>
            <p:ph type="subTitle" idx="1" hasCustomPrompt="1"/>
          </p:nvPr>
        </p:nvSpPr>
        <p:spPr>
          <a:xfrm>
            <a:off x="366712" y="2982693"/>
            <a:ext cx="5514975" cy="249299"/>
          </a:xfrm>
        </p:spPr>
        <p:txBody>
          <a:bodyPr>
            <a:spAutoFit/>
          </a:bodyPr>
          <a:lstStyle>
            <a:lvl1pPr marL="0" indent="0" algn="l">
              <a:lnSpc>
                <a:spcPct val="90000"/>
              </a:lnSpc>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4253137"/>
            <a:ext cx="3840482" cy="215444"/>
          </a:xfrm>
        </p:spPr>
        <p:txBody>
          <a:bodyPr wrap="square">
            <a:spAutoFit/>
          </a:bodyPr>
          <a:lstStyle>
            <a:lvl1pPr marL="0" indent="0">
              <a:buNone/>
              <a:defRPr sz="1400"/>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366712" y="4466324"/>
            <a:ext cx="3840482" cy="169277"/>
          </a:xfrm>
        </p:spPr>
        <p:txBody>
          <a:bodyPr wrap="square">
            <a:spAutoFit/>
          </a:bodyPr>
          <a:lstStyle>
            <a:lvl1pPr marL="0" indent="0">
              <a:buNone/>
              <a:defRPr sz="1100"/>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endParaRPr lang="en-US"/>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57750"/>
            <a:ext cx="8807452"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 </a:t>
            </a:r>
            <a:fld id="{A7A55D6C-1CDB-4CD7-AAA2-9D100ECD57F0}" type="datetimeyyyy">
              <a:rPr lang="en-US" sz="600" smtClean="0">
                <a:solidFill>
                  <a:schemeClr val="bg1">
                    <a:lumMod val="65000"/>
                  </a:schemeClr>
                </a:solidFill>
              </a:rPr>
              <a:t>2023</a:t>
            </a:fld>
            <a:r>
              <a:rPr lang="en-US" sz="600">
                <a:solidFill>
                  <a:schemeClr val="bg1">
                    <a:lumMod val="65000"/>
                  </a:schemeClr>
                </a:solidFill>
              </a:rPr>
              <a:t> Autodesk. All rights reserved.</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3487"/>
            <a:ext cx="6237287" cy="1677382"/>
          </a:xfrm>
        </p:spPr>
        <p:txBody>
          <a:bodyPr anchor="b"/>
          <a:lstStyle>
            <a:lvl1pPr>
              <a:defRPr sz="4000"/>
            </a:lvl1pPr>
          </a:lstStyle>
          <a:p>
            <a:r>
              <a:rPr lang="en-US"/>
              <a:t>Presentation title </a:t>
            </a:r>
            <a:br>
              <a:rPr lang="en-US"/>
            </a:br>
            <a:r>
              <a:rPr lang="en-US"/>
              <a:t>extends to two </a:t>
            </a:r>
            <a:br>
              <a:rPr lang="en-US"/>
            </a:br>
            <a:r>
              <a:rPr lang="en-US"/>
              <a:t>or more lines</a:t>
            </a:r>
          </a:p>
        </p:txBody>
      </p:sp>
    </p:spTree>
    <p:extLst>
      <p:ext uri="{BB962C8B-B14F-4D97-AF65-F5344CB8AC3E}">
        <p14:creationId xmlns:p14="http://schemas.microsoft.com/office/powerpoint/2010/main" val="61534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8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a:xfrm>
            <a:off x="368490" y="365760"/>
            <a:ext cx="8407020" cy="387798"/>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252733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184150" y="4857750"/>
            <a:ext cx="5697538" cy="152400"/>
          </a:xfrm>
        </p:spPr>
        <p:txBody>
          <a:bodyPr/>
          <a:lstStyle>
            <a:lvl1pPr algn="r">
              <a:defRPr/>
            </a:lvl1p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2"/>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072086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367602" y="365760"/>
            <a:ext cx="4072636" cy="398571"/>
          </a:xfrm>
        </p:spPr>
        <p:txBody>
          <a:bodyPr/>
          <a:lstStyle>
            <a:lvl1pPr>
              <a:defRPr b="1" i="0">
                <a:latin typeface="+mj-lt"/>
              </a:defRPr>
            </a:lvl1pPr>
          </a:lstStyle>
          <a:p>
            <a:r>
              <a:rPr lang="en-US"/>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7602" y="779463"/>
            <a:ext cx="4072636"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7602" y="1188720"/>
            <a:ext cx="4072636"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366713" y="4857750"/>
            <a:ext cx="4071937" cy="152400"/>
          </a:xfrm>
        </p:spPr>
        <p:txBody>
          <a:body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4703763" y="0"/>
            <a:ext cx="4438650" cy="5143500"/>
          </a:xfrm>
          <a:solidFill>
            <a:schemeClr val="bg2"/>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4887120" y="4917817"/>
            <a:ext cx="4071144"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55701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6343650" y="4857750"/>
            <a:ext cx="2614613" cy="152400"/>
          </a:xfrm>
        </p:spPr>
        <p:txBody>
          <a:body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2"/>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48769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703763" y="365760"/>
            <a:ext cx="4072636" cy="398571"/>
          </a:xfrm>
        </p:spPr>
        <p:txBody>
          <a:bodyPr/>
          <a:lstStyle>
            <a:lvl1pPr>
              <a:defRPr b="1" i="0">
                <a:latin typeface="Artifakt LegendOfc" panose="020B0504020101020102" pitchFamily="34" charset="77"/>
              </a:defRPr>
            </a:lvl1pPr>
          </a:lstStyle>
          <a:p>
            <a:r>
              <a:rPr lang="en-US"/>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703763" y="779463"/>
            <a:ext cx="4072636"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703763" y="1188720"/>
            <a:ext cx="4072636"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6343650" y="4857750"/>
            <a:ext cx="2614613" cy="152400"/>
          </a:xfrm>
        </p:spPr>
        <p:txBody>
          <a:body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4438650" cy="5143500"/>
          </a:xfrm>
          <a:solidFill>
            <a:schemeClr val="bg2"/>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4071144"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413242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 style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a:xfrm>
            <a:off x="4703763" y="4857750"/>
            <a:ext cx="4254500" cy="152400"/>
          </a:xfrm>
        </p:spPr>
        <p:txBody>
          <a:bodyPr/>
          <a:lstStyle/>
          <a:p>
            <a:endParaRPr lang="en-US"/>
          </a:p>
        </p:txBody>
      </p:sp>
    </p:spTree>
    <p:extLst>
      <p:ext uri="{BB962C8B-B14F-4D97-AF65-F5344CB8AC3E}">
        <p14:creationId xmlns:p14="http://schemas.microsoft.com/office/powerpoint/2010/main" val="3515521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410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FBC88C4B-31DE-44A5-9F69-535D0E21C1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534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57849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solidFill>
                  <a:schemeClr val="bg1"/>
                </a:solidFill>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323183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9144000" cy="51435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7822503" y="365125"/>
            <a:ext cx="951697" cy="650888"/>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2" name="Title 1"/>
          <p:cNvSpPr>
            <a:spLocks noGrp="1"/>
          </p:cNvSpPr>
          <p:nvPr>
            <p:ph type="title"/>
          </p:nvPr>
        </p:nvSpPr>
        <p:spPr>
          <a:xfrm>
            <a:off x="3086100" y="1746504"/>
            <a:ext cx="5688100" cy="1108800"/>
          </a:xfrm>
        </p:spPr>
        <p:txBody>
          <a:bodyPr anchor="b"/>
          <a:lstStyle>
            <a:lvl1pPr>
              <a:lnSpc>
                <a:spcPct val="90000"/>
              </a:lnSpc>
              <a:defRPr sz="4000" b="1" i="0">
                <a:latin typeface="+mj-lt"/>
              </a:defRPr>
            </a:lvl1pPr>
          </a:lstStyle>
          <a:p>
            <a:r>
              <a:rPr lang="en-US"/>
              <a:t>Click to edit Master title style</a:t>
            </a:r>
          </a:p>
        </p:txBody>
      </p:sp>
      <p:sp>
        <p:nvSpPr>
          <p:cNvPr id="3" name="Text Placeholder 2"/>
          <p:cNvSpPr>
            <a:spLocks noGrp="1"/>
          </p:cNvSpPr>
          <p:nvPr>
            <p:ph type="body" idx="1"/>
          </p:nvPr>
        </p:nvSpPr>
        <p:spPr>
          <a:xfrm>
            <a:off x="3086100" y="2979151"/>
            <a:ext cx="5689600" cy="249299"/>
          </a:xfrm>
        </p:spPr>
        <p:txBody>
          <a:bodyPr>
            <a:spAutoFit/>
          </a:bodyPr>
          <a:lstStyle>
            <a:lvl1pPr marL="0" indent="0">
              <a:lnSpc>
                <a:spcPct val="90000"/>
              </a:lnSpc>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89724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9144000" cy="5143500"/>
          </a:xfrm>
          <a:solidFill>
            <a:schemeClr val="bg1">
              <a:lumMod val="85000"/>
            </a:schemeClr>
          </a:solidFill>
        </p:spPr>
        <p:txBody>
          <a:bodyPr/>
          <a:lstStyle/>
          <a:p>
            <a:r>
              <a:rPr lang="en-US"/>
              <a:t>Click icon to add picture</a:t>
            </a:r>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186590" y="4917817"/>
            <a:ext cx="4385410" cy="92333"/>
          </a:xfrm>
        </p:spPr>
        <p:txBody>
          <a:bodyPr wrap="square" lIns="0" tIns="0" rIns="0" bIns="0" anchor="b">
            <a:spAutoFit/>
          </a:bodyPr>
          <a:lstStyle>
            <a:lvl1pPr marL="0" indent="0" algn="l">
              <a:buNone/>
              <a:defRPr sz="6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Tree>
    <p:extLst>
      <p:ext uri="{BB962C8B-B14F-4D97-AF65-F5344CB8AC3E}">
        <p14:creationId xmlns:p14="http://schemas.microsoft.com/office/powerpoint/2010/main" val="10139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Tree>
    <p:extLst>
      <p:ext uri="{BB962C8B-B14F-4D97-AF65-F5344CB8AC3E}">
        <p14:creationId xmlns:p14="http://schemas.microsoft.com/office/powerpoint/2010/main" val="36210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9078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9144000" cy="5143500"/>
          </a:xfrm>
          <a:solidFill>
            <a:schemeClr val="bg1">
              <a:lumMod val="85000"/>
            </a:schemeClr>
          </a:solidFill>
        </p:spPr>
        <p:txBody>
          <a:bodyPr/>
          <a:lstStyle/>
          <a:p>
            <a:r>
              <a:rPr lang="en-US"/>
              <a:t>Click icon to add picture</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183356" y="4917817"/>
            <a:ext cx="4255293" cy="92333"/>
          </a:xfrm>
        </p:spPr>
        <p:txBody>
          <a:bodyPr wrap="square" lIns="0" tIns="0" rIns="0" bIns="0" anchor="b">
            <a:spAutoFit/>
          </a:bodyPr>
          <a:lstStyle>
            <a:lvl1pPr marL="0" indent="0">
              <a:buNone/>
              <a:defRPr sz="6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4017943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19250" y="2268997"/>
            <a:ext cx="5905500" cy="605505"/>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2023</a:t>
            </a:fld>
            <a:r>
              <a:rPr lang="en-US" sz="600">
                <a:solidFill>
                  <a:schemeClr val="bg1">
                    <a:lumMod val="65000"/>
                  </a:schemeClr>
                </a:solidFill>
              </a:rPr>
              <a:t> Autodesk. All rights reserved.</a:t>
            </a:r>
          </a:p>
        </p:txBody>
      </p:sp>
    </p:spTree>
    <p:extLst>
      <p:ext uri="{BB962C8B-B14F-4D97-AF65-F5344CB8AC3E}">
        <p14:creationId xmlns:p14="http://schemas.microsoft.com/office/powerpoint/2010/main" val="18104409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 (Dark)">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A84DFF-60D3-4CD6-9643-61DA03D85C04}"/>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rot="5400000">
            <a:off x="4017733" y="17236"/>
            <a:ext cx="5143502" cy="510902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6713" y="371385"/>
            <a:ext cx="1491112" cy="152887"/>
          </a:xfrm>
          <a:prstGeom prst="rect">
            <a:avLst/>
          </a:prstGeom>
        </p:spPr>
      </p:pic>
      <p:sp>
        <p:nvSpPr>
          <p:cNvPr id="3" name="Subtitle 2"/>
          <p:cNvSpPr>
            <a:spLocks noGrp="1"/>
          </p:cNvSpPr>
          <p:nvPr>
            <p:ph type="subTitle" idx="1" hasCustomPrompt="1"/>
          </p:nvPr>
        </p:nvSpPr>
        <p:spPr>
          <a:xfrm>
            <a:off x="366713" y="2982693"/>
            <a:ext cx="5514975" cy="249299"/>
          </a:xfrm>
        </p:spPr>
        <p:txBody>
          <a:bodyPr>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4253137"/>
            <a:ext cx="3840482" cy="215444"/>
          </a:xfrm>
        </p:spPr>
        <p:txBody>
          <a:bodyPr wrap="square">
            <a:spAutoFit/>
          </a:bodyPr>
          <a:lstStyle>
            <a:lvl1pPr marL="0" indent="0">
              <a:buNone/>
              <a:defRPr sz="1400">
                <a:solidFill>
                  <a:schemeClr val="bg1"/>
                </a:solidFill>
              </a:defRPr>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366712" y="4466324"/>
            <a:ext cx="3840482" cy="169277"/>
          </a:xfrm>
        </p:spPr>
        <p:txBody>
          <a:bodyPr wrap="square">
            <a:spAutoFit/>
          </a:bodyPr>
          <a:lstStyle>
            <a:lvl1pPr marL="0" indent="0">
              <a:buNone/>
              <a:defRPr sz="1100">
                <a:solidFill>
                  <a:schemeClr val="bg1"/>
                </a:solidFill>
              </a:defRPr>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endParaRPr lang="en-US"/>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57750"/>
            <a:ext cx="8807452"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 </a:t>
            </a:r>
            <a:fld id="{0BFED481-ECBD-4516-A99F-C010FA71F182}" type="datetimeyyyy">
              <a:rPr lang="en-US" sz="600" smtClean="0">
                <a:solidFill>
                  <a:schemeClr val="bg1">
                    <a:lumMod val="65000"/>
                  </a:schemeClr>
                </a:solidFill>
              </a:rPr>
              <a:t>2023</a:t>
            </a:fld>
            <a:r>
              <a:rPr lang="en-US" sz="600">
                <a:solidFill>
                  <a:schemeClr val="bg1">
                    <a:lumMod val="65000"/>
                  </a:schemeClr>
                </a:solidFill>
              </a:rPr>
              <a:t> Autodesk. All rights reserved.</a:t>
            </a:r>
          </a:p>
        </p:txBody>
      </p:sp>
      <p:sp>
        <p:nvSpPr>
          <p:cNvPr id="11" name="Title 3">
            <a:extLst>
              <a:ext uri="{FF2B5EF4-FFF2-40B4-BE49-F238E27FC236}">
                <a16:creationId xmlns:a16="http://schemas.microsoft.com/office/drawing/2014/main" id="{64006909-5EF8-413D-A854-0D96E076FE17}"/>
              </a:ext>
            </a:extLst>
          </p:cNvPr>
          <p:cNvSpPr>
            <a:spLocks noGrp="1"/>
          </p:cNvSpPr>
          <p:nvPr>
            <p:ph type="title" hasCustomPrompt="1"/>
          </p:nvPr>
        </p:nvSpPr>
        <p:spPr>
          <a:xfrm>
            <a:off x="368490" y="1183487"/>
            <a:ext cx="6237287"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Tree>
    <p:extLst>
      <p:ext uri="{BB962C8B-B14F-4D97-AF65-F5344CB8AC3E}">
        <p14:creationId xmlns:p14="http://schemas.microsoft.com/office/powerpoint/2010/main" val="1037413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A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58BEF0-814D-4EBF-89A1-CFAF9E25508C}"/>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0" y="0"/>
            <a:ext cx="4572000" cy="5143500"/>
          </a:xfrm>
          <a:prstGeom prst="rect">
            <a:avLst/>
          </a:prstGeom>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7822503" y="365125"/>
            <a:ext cx="951697" cy="650888"/>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chemeClr val="bg1"/>
          </a:solidFill>
          <a:ln w="841" cap="flat">
            <a:noFill/>
            <a:prstDash val="solid"/>
            <a:miter/>
          </a:ln>
        </p:spPr>
        <p:txBody>
          <a:bodyPr rtlCol="0" anchor="ctr"/>
          <a:lstStyle/>
          <a:p>
            <a:endParaRPr lang="en-US"/>
          </a:p>
        </p:txBody>
      </p:sp>
      <p:sp>
        <p:nvSpPr>
          <p:cNvPr id="2" name="Title 1"/>
          <p:cNvSpPr>
            <a:spLocks noGrp="1"/>
          </p:cNvSpPr>
          <p:nvPr>
            <p:ph type="title"/>
          </p:nvPr>
        </p:nvSpPr>
        <p:spPr>
          <a:xfrm>
            <a:off x="3086100" y="1746504"/>
            <a:ext cx="5688100" cy="1123384"/>
          </a:xfrm>
        </p:spPr>
        <p:txBody>
          <a:bodyPr anchor="b"/>
          <a:lstStyle>
            <a:lvl1pPr>
              <a:lnSpc>
                <a:spcPct val="90000"/>
              </a:lnSpc>
              <a:defRPr sz="4000" b="1" i="0">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086100" y="2979151"/>
            <a:ext cx="5689600" cy="249299"/>
          </a:xfrm>
        </p:spPr>
        <p:txBody>
          <a:bodyPr>
            <a:spAutoFit/>
          </a:bodyPr>
          <a:lstStyle>
            <a:lvl1pPr marL="0" indent="0">
              <a:lnSpc>
                <a:spcPct val="90000"/>
              </a:lnSpc>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4308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Picture Placeholder 8">
            <a:extLst>
              <a:ext uri="{FF2B5EF4-FFF2-40B4-BE49-F238E27FC236}">
                <a16:creationId xmlns:a16="http://schemas.microsoft.com/office/drawing/2014/main" id="{8767468D-C3AF-4D62-842C-65B92F584E23}"/>
              </a:ext>
              <a:ext uri="{C183D7F6-B498-43B3-948B-1728B52AA6E4}">
                <adec:decorative xmlns:adec="http://schemas.microsoft.com/office/drawing/2017/decorative" val="1"/>
              </a:ext>
            </a:extLst>
          </p:cNvPr>
          <p:cNvSpPr>
            <a:spLocks noGrp="1"/>
          </p:cNvSpPr>
          <p:nvPr>
            <p:ph type="pic" sz="quarter" idx="13"/>
          </p:nvPr>
        </p:nvSpPr>
        <p:spPr>
          <a:xfrm>
            <a:off x="0" y="0"/>
            <a:ext cx="9144000" cy="5143500"/>
          </a:xfrm>
          <a:solidFill>
            <a:schemeClr val="bg1">
              <a:lumMod val="85000"/>
            </a:schemeClr>
          </a:solidFill>
        </p:spPr>
        <p:txBody>
          <a:bodyPr/>
          <a:lstStyle>
            <a:lvl1pPr marL="0" indent="0">
              <a:buNone/>
              <a:defRPr/>
            </a:lvl1pPr>
          </a:lstStyle>
          <a:p>
            <a:r>
              <a:rPr lang="en-US"/>
              <a:t>Click icon to add picture</a:t>
            </a: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1941479" y="3680107"/>
            <a:ext cx="1317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58101" y="365125"/>
            <a:ext cx="1317600" cy="135096"/>
          </a:xfrm>
          <a:prstGeom prst="rect">
            <a:avLst/>
          </a:prstGeom>
        </p:spPr>
      </p:pic>
      <p:sp>
        <p:nvSpPr>
          <p:cNvPr id="23" name="Graphic 31">
            <a:extLst>
              <a:ext uri="{FF2B5EF4-FFF2-40B4-BE49-F238E27FC236}">
                <a16:creationId xmlns:a16="http://schemas.microsoft.com/office/drawing/2014/main" id="{0D47106D-EEFE-45DB-AC12-22D7A8D52D88}"/>
              </a:ext>
              <a:ext uri="{C183D7F6-B498-43B3-948B-1728B52AA6E4}">
                <adec:decorative xmlns:adec="http://schemas.microsoft.com/office/drawing/2017/decorative" val="1"/>
              </a:ext>
            </a:extLst>
          </p:cNvPr>
          <p:cNvSpPr/>
          <p:nvPr userDrawn="1"/>
        </p:nvSpPr>
        <p:spPr>
          <a:xfrm>
            <a:off x="366747" y="1870076"/>
            <a:ext cx="1316100" cy="900112"/>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4572000" y="4923935"/>
            <a:ext cx="4385410" cy="92333"/>
          </a:xfrm>
        </p:spPr>
        <p:txBody>
          <a:bodyPr wrap="square" lIns="0" tIns="0" rIns="0" bIns="0" anchor="b">
            <a:spAutoFit/>
          </a:bodyPr>
          <a:lstStyle>
            <a:lvl1pPr marL="0" indent="0" algn="r">
              <a:buNone/>
              <a:defRPr sz="6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1941479" y="2961602"/>
            <a:ext cx="6834221" cy="249299"/>
          </a:xfrm>
        </p:spPr>
        <p:txBody>
          <a:bodyPr vert="horz" wrap="square" lIns="0" tIns="0" rIns="0" bIns="0" rtlCol="0">
            <a:spAutoFit/>
          </a:bodyPr>
          <a:lstStyle>
            <a:lvl1pPr marL="0" indent="0">
              <a:buNone/>
              <a:defRPr lang="en-US" sz="1800" dirty="0"/>
            </a:lvl1pPr>
          </a:lstStyle>
          <a:p>
            <a:pPr marL="228600" marR="0" lvl="0" indent="-228600" algn="l" defTabSz="685800" rtl="0" eaLnBrk="1" fontAlgn="auto" latinLnBrk="0" hangingPunct="1">
              <a:lnSpc>
                <a:spcPct val="90000"/>
              </a:lnSpc>
              <a:spcBef>
                <a:spcPts val="2000"/>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1941479" y="3898203"/>
            <a:ext cx="3840482" cy="215444"/>
          </a:xfrm>
        </p:spPr>
        <p:txBody>
          <a:bodyPr wrap="square">
            <a:spAutoFit/>
          </a:bodyPr>
          <a:lstStyle>
            <a:lvl1pPr marL="0" indent="0">
              <a:buNone/>
              <a:defRPr sz="1400"/>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1941479" y="4111390"/>
            <a:ext cx="3840482" cy="169277"/>
          </a:xfrm>
        </p:spPr>
        <p:txBody>
          <a:bodyPr wrap="square">
            <a:spAutoFit/>
          </a:bodyPr>
          <a:lstStyle>
            <a:lvl1pPr marL="0" indent="0">
              <a:buNone/>
              <a:defRPr sz="1100"/>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184150" y="4736637"/>
            <a:ext cx="4386263" cy="152400"/>
          </a:xfrm>
        </p:spPr>
        <p:txBody>
          <a:bodyPr/>
          <a:lstStyle>
            <a:lvl1pPr algn="l">
              <a:defRPr>
                <a:solidFill>
                  <a:schemeClr val="bg1">
                    <a:lumMod val="50000"/>
                  </a:schemeClr>
                </a:solidFill>
              </a:defRPr>
            </a:lvl1pPr>
          </a:lstStyle>
          <a:p>
            <a:endParaRPr lang="en-US"/>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63868"/>
            <a:ext cx="4386263"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50000"/>
                  </a:schemeClr>
                </a:solidFill>
              </a:rPr>
              <a:t>© </a:t>
            </a:r>
            <a:fld id="{EAD5FACD-C283-4FF3-BBD1-122C8E24DE05}" type="datetimeyyyy">
              <a:rPr lang="en-US" sz="600" smtClean="0">
                <a:solidFill>
                  <a:schemeClr val="bg1">
                    <a:lumMod val="50000"/>
                  </a:schemeClr>
                </a:solidFill>
              </a:rPr>
              <a:t>2023</a:t>
            </a:fld>
            <a:r>
              <a:rPr lang="en-US" sz="600">
                <a:solidFill>
                  <a:schemeClr val="bg1">
                    <a:lumMod val="50000"/>
                  </a:schemeClr>
                </a:solidFill>
              </a:rPr>
              <a:t> Autodesk. All rights reserved.</a:t>
            </a:r>
          </a:p>
        </p:txBody>
      </p:sp>
      <p:sp>
        <p:nvSpPr>
          <p:cNvPr id="16" name="Title 1">
            <a:extLst>
              <a:ext uri="{FF2B5EF4-FFF2-40B4-BE49-F238E27FC236}">
                <a16:creationId xmlns:a16="http://schemas.microsoft.com/office/drawing/2014/main" id="{1874137C-A765-47B1-B0B1-10D06AF6D0AB}"/>
              </a:ext>
            </a:extLst>
          </p:cNvPr>
          <p:cNvSpPr>
            <a:spLocks noGrp="1"/>
          </p:cNvSpPr>
          <p:nvPr>
            <p:ph type="title" hasCustomPrompt="1"/>
          </p:nvPr>
        </p:nvSpPr>
        <p:spPr>
          <a:xfrm>
            <a:off x="1941479" y="1756442"/>
            <a:ext cx="6834220" cy="1108800"/>
          </a:xfrm>
        </p:spPr>
        <p:txBody>
          <a:bodyPr anchor="b"/>
          <a:lstStyle>
            <a:lvl1pPr>
              <a:lnSpc>
                <a:spcPct val="90000"/>
              </a:lnSpc>
              <a:defRPr sz="4000" b="1" i="0">
                <a:latin typeface="+mj-lt"/>
              </a:defRPr>
            </a:lvl1pPr>
          </a:lstStyle>
          <a:p>
            <a:r>
              <a:rPr lang="en-US"/>
              <a:t>Presentation title can extend to two lines</a:t>
            </a:r>
          </a:p>
        </p:txBody>
      </p:sp>
    </p:spTree>
    <p:extLst>
      <p:ext uri="{BB962C8B-B14F-4D97-AF65-F5344CB8AC3E}">
        <p14:creationId xmlns:p14="http://schemas.microsoft.com/office/powerpoint/2010/main" val="150608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Picture Placeholder 8">
            <a:extLst>
              <a:ext uri="{FF2B5EF4-FFF2-40B4-BE49-F238E27FC236}">
                <a16:creationId xmlns:a16="http://schemas.microsoft.com/office/drawing/2014/main" id="{06C59638-1931-40DB-B64F-E0F2DCD9BA23}"/>
              </a:ext>
              <a:ext uri="{C183D7F6-B498-43B3-948B-1728B52AA6E4}">
                <adec:decorative xmlns:adec="http://schemas.microsoft.com/office/drawing/2017/decorative" val="1"/>
              </a:ext>
            </a:extLst>
          </p:cNvPr>
          <p:cNvSpPr>
            <a:spLocks noGrp="1"/>
          </p:cNvSpPr>
          <p:nvPr>
            <p:ph type="pic" sz="quarter" idx="13"/>
          </p:nvPr>
        </p:nvSpPr>
        <p:spPr>
          <a:xfrm>
            <a:off x="0" y="0"/>
            <a:ext cx="9144000" cy="5143500"/>
          </a:xfrm>
          <a:solidFill>
            <a:schemeClr val="bg1">
              <a:lumMod val="85000"/>
            </a:schemeClr>
          </a:solidFill>
        </p:spPr>
        <p:txBody>
          <a:bodyPr/>
          <a:lstStyle>
            <a:lvl1pPr marL="0" indent="0">
              <a:buNone/>
              <a:defRPr/>
            </a:lvl1pPr>
          </a:lstStyle>
          <a:p>
            <a:r>
              <a:rPr lang="en-US"/>
              <a:t>Click icon to add picture</a:t>
            </a: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7822503" y="365125"/>
            <a:ext cx="951697" cy="650888"/>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186590" y="4917817"/>
            <a:ext cx="4385410" cy="92333"/>
          </a:xfrm>
        </p:spPr>
        <p:txBody>
          <a:bodyPr wrap="square" lIns="0" tIns="0" rIns="0" bIns="0" anchor="b">
            <a:spAutoFit/>
          </a:bodyPr>
          <a:lstStyle>
            <a:lvl1pPr marL="0" indent="0" algn="l">
              <a:buNone/>
              <a:defRPr sz="6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737395" y="2972006"/>
            <a:ext cx="5689600" cy="249299"/>
          </a:xfrm>
        </p:spPr>
        <p:txBody>
          <a:bodyPr>
            <a:spAutoFit/>
          </a:bodyPr>
          <a:lstStyle>
            <a:lvl1pPr marL="0" indent="0">
              <a:lnSpc>
                <a:spcPct val="90000"/>
              </a:lnSpc>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
        <p:nvSpPr>
          <p:cNvPr id="14" name="Title 1">
            <a:extLst>
              <a:ext uri="{FF2B5EF4-FFF2-40B4-BE49-F238E27FC236}">
                <a16:creationId xmlns:a16="http://schemas.microsoft.com/office/drawing/2014/main" id="{2E048146-7050-4EA9-8965-542AC2BF9777}"/>
              </a:ext>
            </a:extLst>
          </p:cNvPr>
          <p:cNvSpPr>
            <a:spLocks noGrp="1"/>
          </p:cNvSpPr>
          <p:nvPr>
            <p:ph type="title" hasCustomPrompt="1"/>
          </p:nvPr>
        </p:nvSpPr>
        <p:spPr>
          <a:xfrm>
            <a:off x="737395" y="1764875"/>
            <a:ext cx="6834220" cy="1108800"/>
          </a:xfrm>
        </p:spPr>
        <p:txBody>
          <a:bodyPr anchor="b"/>
          <a:lstStyle>
            <a:lvl1pPr>
              <a:lnSpc>
                <a:spcPct val="90000"/>
              </a:lnSpc>
              <a:defRPr sz="4000" b="1" i="0">
                <a:latin typeface="+mj-lt"/>
              </a:defRPr>
            </a:lvl1pPr>
          </a:lstStyle>
          <a:p>
            <a:r>
              <a:rPr lang="en-US"/>
              <a:t>Divider title can</a:t>
            </a:r>
            <a:br>
              <a:rPr lang="en-US"/>
            </a:br>
            <a:r>
              <a:rPr lang="en-US"/>
              <a:t>extend to two lines</a:t>
            </a:r>
          </a:p>
        </p:txBody>
      </p:sp>
    </p:spTree>
    <p:extLst>
      <p:ext uri="{BB962C8B-B14F-4D97-AF65-F5344CB8AC3E}">
        <p14:creationId xmlns:p14="http://schemas.microsoft.com/office/powerpoint/2010/main" val="133075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F3D827C1-A154-4A9B-B685-48DFB0F8FC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57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a:xfrm>
            <a:off x="368490" y="365760"/>
            <a:ext cx="8407020" cy="387798"/>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246005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a:xfrm>
            <a:off x="368490" y="365760"/>
            <a:ext cx="8407020" cy="387798"/>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53712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4572000" y="4857750"/>
            <a:ext cx="4386263" cy="152400"/>
          </a:xfrm>
          <a:prstGeom prst="rect">
            <a:avLst/>
          </a:prstGeom>
        </p:spPr>
        <p:txBody>
          <a:bodyPr vert="horz" lIns="0" tIns="0" rIns="0" bIns="0" rtlCol="0" anchor="b"/>
          <a:lstStyle>
            <a:lvl1pPr algn="r">
              <a:defRPr sz="600">
                <a:solidFill>
                  <a:schemeClr val="bg1">
                    <a:lumMod val="65000"/>
                  </a:schemeClr>
                </a:solidFill>
              </a:defRPr>
            </a:lvl1pPr>
          </a:lstStyle>
          <a:p>
            <a:endParaRPr lang="en-US"/>
          </a:p>
        </p:txBody>
      </p:sp>
    </p:spTree>
    <p:extLst>
      <p:ext uri="{BB962C8B-B14F-4D97-AF65-F5344CB8AC3E}">
        <p14:creationId xmlns:p14="http://schemas.microsoft.com/office/powerpoint/2010/main" val="1519946592"/>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90" r:id="rId3"/>
    <p:sldLayoutId id="2147483691" r:id="rId4"/>
    <p:sldLayoutId id="2147483675" r:id="rId5"/>
    <p:sldLayoutId id="2147483676" r:id="rId6"/>
    <p:sldLayoutId id="2147483680" r:id="rId7"/>
    <p:sldLayoutId id="2147483681" r:id="rId8"/>
    <p:sldLayoutId id="2147483685" r:id="rId9"/>
    <p:sldLayoutId id="2147483686" r:id="rId10"/>
    <p:sldLayoutId id="2147483682" r:id="rId11"/>
    <p:sldLayoutId id="2147483692" r:id="rId12"/>
    <p:sldLayoutId id="2147483683" r:id="rId13"/>
    <p:sldLayoutId id="2147483684" r:id="rId14"/>
    <p:sldLayoutId id="2147483694" r:id="rId15"/>
    <p:sldLayoutId id="2147483667" r:id="rId16"/>
    <p:sldLayoutId id="2147483673" r:id="rId17"/>
    <p:sldLayoutId id="2147483659" r:id="rId18"/>
    <p:sldLayoutId id="2147483693" r:id="rId19"/>
    <p:sldLayoutId id="2147483688" r:id="rId20"/>
    <p:sldLayoutId id="2147483689" r:id="rId21"/>
    <p:sldLayoutId id="2147483674" r:id="rId22"/>
    <p:sldLayoutId id="2147483687" r:id="rId23"/>
    <p:sldLayoutId id="2147483669" r:id="rId2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customXml" Target="../ink/ink2.xml"/><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38.png"/><Relationship Id="rId4" Type="http://schemas.openxmlformats.org/officeDocument/2006/relationships/image" Target="../media/image34.jpeg"/><Relationship Id="rId9"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thebuildingcoder.typepad.com/blog/2018/01/revit-tools-for-momentum-pedestrian-simulation.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hyperlink" Target="https://thebuildingcoder.typepad.com/blog/2012/09/apollonian-packing-of-spheres-via-web-service-and-avf.html" TargetMode="External"/><Relationship Id="rId2" Type="http://schemas.openxmlformats.org/officeDocument/2006/relationships/image" Target="../media/image52.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ps.autodesk.com/en/docs/dataviz/v1/developers_guide/overview/"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5">
            <a:extLst>
              <a:ext uri="{FF2B5EF4-FFF2-40B4-BE49-F238E27FC236}">
                <a16:creationId xmlns:a16="http://schemas.microsoft.com/office/drawing/2014/main" id="{4534AAD1-64C6-0DAD-9CE2-9A64DCFC29F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68900"/>
          </a:xfrm>
          <a:prstGeom prst="rect">
            <a:avLst/>
          </a:prstGeom>
          <a:solidFill>
            <a:schemeClr val="bg1">
              <a:lumMod val="85000"/>
            </a:schemeClr>
          </a:solidFill>
        </p:spPr>
      </p:pic>
      <p:sp>
        <p:nvSpPr>
          <p:cNvPr id="14" name="Rectangle 13">
            <a:extLst>
              <a:ext uri="{FF2B5EF4-FFF2-40B4-BE49-F238E27FC236}">
                <a16:creationId xmlns:a16="http://schemas.microsoft.com/office/drawing/2014/main" id="{A2759BAA-D699-4888-87AA-B198FC43A5D7}"/>
              </a:ext>
              <a:ext uri="{C183D7F6-B498-43B3-948B-1728B52AA6E4}">
                <adec:decorative xmlns:adec="http://schemas.microsoft.com/office/drawing/2017/decorative" val="1"/>
              </a:ext>
            </a:extLst>
          </p:cNvPr>
          <p:cNvSpPr/>
          <p:nvPr/>
        </p:nvSpPr>
        <p:spPr>
          <a:xfrm>
            <a:off x="0" y="0"/>
            <a:ext cx="9144000" cy="51689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Graphic 31">
            <a:extLst>
              <a:ext uri="{FF2B5EF4-FFF2-40B4-BE49-F238E27FC236}">
                <a16:creationId xmlns:a16="http://schemas.microsoft.com/office/drawing/2014/main" id="{8F8BFCBA-B88F-47CE-8587-D857554844DC}"/>
              </a:ext>
              <a:ext uri="{C183D7F6-B498-43B3-948B-1728B52AA6E4}">
                <adec:decorative xmlns:adec="http://schemas.microsoft.com/office/drawing/2017/decorative" val="1"/>
              </a:ext>
            </a:extLst>
          </p:cNvPr>
          <p:cNvSpPr/>
          <p:nvPr/>
        </p:nvSpPr>
        <p:spPr>
          <a:xfrm>
            <a:off x="366747" y="1870076"/>
            <a:ext cx="1316100" cy="900112"/>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33" name="Text Placeholder 32">
            <a:extLst>
              <a:ext uri="{FF2B5EF4-FFF2-40B4-BE49-F238E27FC236}">
                <a16:creationId xmlns:a16="http://schemas.microsoft.com/office/drawing/2014/main" id="{288615B7-2B16-4B5C-8044-2F6B5AB0412C}"/>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cxnSp>
        <p:nvCxnSpPr>
          <p:cNvPr id="21" name="Straight Connector 20">
            <a:extLst>
              <a:ext uri="{FF2B5EF4-FFF2-40B4-BE49-F238E27FC236}">
                <a16:creationId xmlns:a16="http://schemas.microsoft.com/office/drawing/2014/main" id="{6D9A56EF-F6D8-4EA0-8C8B-7EA991C1679D}"/>
              </a:ext>
              <a:ext uri="{C183D7F6-B498-43B3-948B-1728B52AA6E4}">
                <adec:decorative xmlns:adec="http://schemas.microsoft.com/office/drawing/2017/decorative" val="1"/>
              </a:ext>
            </a:extLst>
          </p:cNvPr>
          <p:cNvCxnSpPr>
            <a:cxnSpLocks/>
          </p:cNvCxnSpPr>
          <p:nvPr/>
        </p:nvCxnSpPr>
        <p:spPr>
          <a:xfrm flipH="1">
            <a:off x="1941479" y="3680107"/>
            <a:ext cx="1317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Title 41">
            <a:extLst>
              <a:ext uri="{FF2B5EF4-FFF2-40B4-BE49-F238E27FC236}">
                <a16:creationId xmlns:a16="http://schemas.microsoft.com/office/drawing/2014/main" id="{D3EACB70-F27C-450D-BC98-E4ADB209D84A}"/>
              </a:ext>
            </a:extLst>
          </p:cNvPr>
          <p:cNvSpPr>
            <a:spLocks noGrp="1"/>
          </p:cNvSpPr>
          <p:nvPr>
            <p:ph type="ctrTitle"/>
          </p:nvPr>
        </p:nvSpPr>
        <p:spPr>
          <a:xfrm>
            <a:off x="1996313" y="1898346"/>
            <a:ext cx="6834221" cy="443198"/>
          </a:xfrm>
        </p:spPr>
        <p:txBody>
          <a:bodyPr/>
          <a:lstStyle/>
          <a:p>
            <a:r>
              <a:rPr lang="en-US" sz="3200"/>
              <a:t>Analysis Visualization Framework</a:t>
            </a:r>
          </a:p>
        </p:txBody>
      </p:sp>
      <p:sp>
        <p:nvSpPr>
          <p:cNvPr id="44" name="Text Placeholder 43">
            <a:extLst>
              <a:ext uri="{FF2B5EF4-FFF2-40B4-BE49-F238E27FC236}">
                <a16:creationId xmlns:a16="http://schemas.microsoft.com/office/drawing/2014/main" id="{678ED7D4-4E0B-4E79-9199-CC38D492C076}"/>
              </a:ext>
            </a:extLst>
          </p:cNvPr>
          <p:cNvSpPr>
            <a:spLocks noGrp="1"/>
          </p:cNvSpPr>
          <p:nvPr>
            <p:ph type="body" sz="quarter" idx="11"/>
          </p:nvPr>
        </p:nvSpPr>
        <p:spPr>
          <a:xfrm>
            <a:off x="1941479" y="3898203"/>
            <a:ext cx="3840482" cy="215444"/>
          </a:xfrm>
        </p:spPr>
        <p:txBody>
          <a:bodyPr/>
          <a:lstStyle/>
          <a:p>
            <a:r>
              <a:rPr lang="en-US"/>
              <a:t>Arkady Gilman</a:t>
            </a:r>
          </a:p>
        </p:txBody>
      </p:sp>
      <p:sp>
        <p:nvSpPr>
          <p:cNvPr id="45" name="Text Placeholder 44">
            <a:extLst>
              <a:ext uri="{FF2B5EF4-FFF2-40B4-BE49-F238E27FC236}">
                <a16:creationId xmlns:a16="http://schemas.microsoft.com/office/drawing/2014/main" id="{AE8ED808-8A96-4367-8DBA-1C75CA3BA6F4}"/>
              </a:ext>
            </a:extLst>
          </p:cNvPr>
          <p:cNvSpPr>
            <a:spLocks noGrp="1"/>
          </p:cNvSpPr>
          <p:nvPr>
            <p:ph type="body" sz="quarter" idx="12"/>
          </p:nvPr>
        </p:nvSpPr>
        <p:spPr>
          <a:xfrm>
            <a:off x="1941479" y="4111390"/>
            <a:ext cx="3840482" cy="169277"/>
          </a:xfrm>
        </p:spPr>
        <p:txBody>
          <a:bodyPr/>
          <a:lstStyle/>
          <a:p>
            <a:r>
              <a:rPr lang="en-US"/>
              <a:t>Distinguished Architect, BID</a:t>
            </a:r>
          </a:p>
        </p:txBody>
      </p:sp>
      <p:sp>
        <p:nvSpPr>
          <p:cNvPr id="23" name="Copyright Line 5">
            <a:extLst>
              <a:ext uri="{FF2B5EF4-FFF2-40B4-BE49-F238E27FC236}">
                <a16:creationId xmlns:a16="http://schemas.microsoft.com/office/drawing/2014/main" id="{931C6D35-EF7D-4E34-BA3E-EFA99EA377FE}"/>
              </a:ext>
              <a:ext uri="{C183D7F6-B498-43B3-948B-1728B52AA6E4}">
                <adec:decorative xmlns:adec="http://schemas.microsoft.com/office/drawing/2017/decorative" val="0"/>
              </a:ext>
            </a:extLst>
          </p:cNvPr>
          <p:cNvSpPr txBox="1"/>
          <p:nvPr/>
        </p:nvSpPr>
        <p:spPr>
          <a:xfrm>
            <a:off x="184150" y="4857750"/>
            <a:ext cx="8397876"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50000"/>
                  </a:schemeClr>
                </a:solidFill>
              </a:rPr>
              <a:t>© </a:t>
            </a:r>
            <a:fld id="{1C94C6CD-3E71-48E1-B1AD-D5C9FC89780D}" type="datetimeyyyy">
              <a:rPr lang="en-US" sz="600" smtClean="0">
                <a:solidFill>
                  <a:schemeClr val="bg1">
                    <a:lumMod val="50000"/>
                  </a:schemeClr>
                </a:solidFill>
              </a:rPr>
              <a:t>2023</a:t>
            </a:fld>
            <a:r>
              <a:rPr lang="en-US" sz="600">
                <a:solidFill>
                  <a:schemeClr val="bg1">
                    <a:lumMod val="50000"/>
                  </a:schemeClr>
                </a:solidFill>
              </a:rPr>
              <a:t> Autodesk. All rights reserved.</a:t>
            </a:r>
          </a:p>
        </p:txBody>
      </p:sp>
      <p:sp>
        <p:nvSpPr>
          <p:cNvPr id="2" name="Subtitle 42">
            <a:extLst>
              <a:ext uri="{FF2B5EF4-FFF2-40B4-BE49-F238E27FC236}">
                <a16:creationId xmlns:a16="http://schemas.microsoft.com/office/drawing/2014/main" id="{2B2FD12F-A6CB-C844-F8AD-82A9DC89059D}"/>
              </a:ext>
            </a:extLst>
          </p:cNvPr>
          <p:cNvSpPr txBox="1">
            <a:spLocks/>
          </p:cNvSpPr>
          <p:nvPr/>
        </p:nvSpPr>
        <p:spPr>
          <a:xfrm>
            <a:off x="1996313" y="2404696"/>
            <a:ext cx="6834187" cy="276999"/>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2000"/>
              </a:spcBef>
              <a:buClr>
                <a:schemeClr val="tx2"/>
              </a:buClr>
              <a:buFont typeface="Wingdings 2" panose="05020102010507070707" pitchFamily="18" charset="2"/>
              <a:buNone/>
              <a:defRPr lang="en-US" sz="1800" kern="1200" dirty="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AEC Software Architecture seminar, 2023</a:t>
            </a:r>
          </a:p>
        </p:txBody>
      </p:sp>
    </p:spTree>
    <p:extLst>
      <p:ext uri="{BB962C8B-B14F-4D97-AF65-F5344CB8AC3E}">
        <p14:creationId xmlns:p14="http://schemas.microsoft.com/office/powerpoint/2010/main" val="3101145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9730-89C9-D9A2-D35D-FBE9EF8DADD5}"/>
              </a:ext>
            </a:extLst>
          </p:cNvPr>
          <p:cNvSpPr>
            <a:spLocks noGrp="1"/>
          </p:cNvSpPr>
          <p:nvPr>
            <p:ph type="title"/>
          </p:nvPr>
        </p:nvSpPr>
        <p:spPr/>
        <p:txBody>
          <a:bodyPr/>
          <a:lstStyle/>
          <a:p>
            <a:r>
              <a:rPr lang="en-US"/>
              <a:t>AVF does not do dashboards</a:t>
            </a:r>
          </a:p>
        </p:txBody>
      </p:sp>
      <p:pic>
        <p:nvPicPr>
          <p:cNvPr id="4" name="Picture 3">
            <a:extLst>
              <a:ext uri="{FF2B5EF4-FFF2-40B4-BE49-F238E27FC236}">
                <a16:creationId xmlns:a16="http://schemas.microsoft.com/office/drawing/2014/main" id="{1930A913-6CD4-56C0-7796-624316DAF960}"/>
              </a:ext>
            </a:extLst>
          </p:cNvPr>
          <p:cNvPicPr>
            <a:picLocks noChangeAspect="1"/>
          </p:cNvPicPr>
          <p:nvPr/>
        </p:nvPicPr>
        <p:blipFill>
          <a:blip r:embed="rId3"/>
          <a:stretch>
            <a:fillRect/>
          </a:stretch>
        </p:blipFill>
        <p:spPr>
          <a:xfrm>
            <a:off x="598991" y="920337"/>
            <a:ext cx="3483430" cy="3789713"/>
          </a:xfrm>
          <a:prstGeom prst="rect">
            <a:avLst/>
          </a:prstGeom>
        </p:spPr>
      </p:pic>
      <p:sp>
        <p:nvSpPr>
          <p:cNvPr id="5" name="TextBox 4">
            <a:extLst>
              <a:ext uri="{FF2B5EF4-FFF2-40B4-BE49-F238E27FC236}">
                <a16:creationId xmlns:a16="http://schemas.microsoft.com/office/drawing/2014/main" id="{17CDBB1C-2FA4-CC79-449D-3E17397D6E08}"/>
              </a:ext>
            </a:extLst>
          </p:cNvPr>
          <p:cNvSpPr txBox="1"/>
          <p:nvPr/>
        </p:nvSpPr>
        <p:spPr>
          <a:xfrm>
            <a:off x="5118265" y="2375065"/>
            <a:ext cx="3483430" cy="2154436"/>
          </a:xfrm>
          <a:prstGeom prst="rect">
            <a:avLst/>
          </a:prstGeom>
          <a:noFill/>
        </p:spPr>
        <p:txBody>
          <a:bodyPr wrap="square" lIns="0" tIns="0" rIns="0" bIns="0" rtlCol="0">
            <a:spAutoFit/>
          </a:bodyPr>
          <a:lstStyle/>
          <a:p>
            <a:pPr algn="l"/>
            <a:r>
              <a:rPr lang="en-US" sz="1400"/>
              <a:t>There is value in standardizing dashboards data and using common widgets library.</a:t>
            </a:r>
          </a:p>
          <a:p>
            <a:pPr algn="l"/>
            <a:endParaRPr lang="en-US" sz="1400"/>
          </a:p>
          <a:p>
            <a:pPr algn="l"/>
            <a:r>
              <a:rPr lang="en-US" sz="1400"/>
              <a:t>But there is not much added value in doing this in Revit, so this was not in AVF scope.</a:t>
            </a:r>
          </a:p>
          <a:p>
            <a:pPr algn="l"/>
            <a:endParaRPr lang="en-US" sz="1400"/>
          </a:p>
          <a:p>
            <a:pPr algn="l"/>
            <a:r>
              <a:rPr lang="en-US" sz="1400"/>
              <a:t>Stitch-like solution may work better for dashboards.</a:t>
            </a:r>
          </a:p>
        </p:txBody>
      </p:sp>
      <p:sp>
        <p:nvSpPr>
          <p:cNvPr id="6" name="TextBox 5">
            <a:extLst>
              <a:ext uri="{FF2B5EF4-FFF2-40B4-BE49-F238E27FC236}">
                <a16:creationId xmlns:a16="http://schemas.microsoft.com/office/drawing/2014/main" id="{DF0DF8EF-55F0-D063-3C58-2F5B5338D694}"/>
              </a:ext>
            </a:extLst>
          </p:cNvPr>
          <p:cNvSpPr txBox="1"/>
          <p:nvPr/>
        </p:nvSpPr>
        <p:spPr>
          <a:xfrm>
            <a:off x="5061581" y="1074717"/>
            <a:ext cx="3158836" cy="430887"/>
          </a:xfrm>
          <a:prstGeom prst="rect">
            <a:avLst/>
          </a:prstGeom>
          <a:noFill/>
        </p:spPr>
        <p:txBody>
          <a:bodyPr wrap="square" lIns="0" tIns="0" rIns="0" bIns="0" rtlCol="0">
            <a:spAutoFit/>
          </a:bodyPr>
          <a:lstStyle/>
          <a:p>
            <a:pPr algn="l"/>
            <a:r>
              <a:rPr lang="en-US" sz="1400">
                <a:solidFill>
                  <a:srgbClr val="FF0000"/>
                </a:solidFill>
              </a:rPr>
              <a:t>Dashboard from Autodesk Insight energy analysis</a:t>
            </a:r>
          </a:p>
        </p:txBody>
      </p:sp>
    </p:spTree>
    <p:extLst>
      <p:ext uri="{BB962C8B-B14F-4D97-AF65-F5344CB8AC3E}">
        <p14:creationId xmlns:p14="http://schemas.microsoft.com/office/powerpoint/2010/main" val="23521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2CA369-8214-93F1-C8CA-087869D98106}"/>
              </a:ext>
            </a:extLst>
          </p:cNvPr>
          <p:cNvSpPr>
            <a:spLocks noGrp="1"/>
          </p:cNvSpPr>
          <p:nvPr>
            <p:ph type="title"/>
          </p:nvPr>
        </p:nvSpPr>
        <p:spPr/>
        <p:txBody>
          <a:bodyPr/>
          <a:lstStyle/>
          <a:p>
            <a:r>
              <a:rPr lang="en-US"/>
              <a:t>AVF at a glance</a:t>
            </a:r>
          </a:p>
        </p:txBody>
      </p:sp>
      <p:pic>
        <p:nvPicPr>
          <p:cNvPr id="3074" name="Picture 2" descr="Notorious KGO: Mo' Entities, Mo' Traffic">
            <a:extLst>
              <a:ext uri="{FF2B5EF4-FFF2-40B4-BE49-F238E27FC236}">
                <a16:creationId xmlns:a16="http://schemas.microsoft.com/office/drawing/2014/main" id="{ADFE1B23-FF0A-B082-490B-C000AC262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52"/>
          <a:stretch/>
        </p:blipFill>
        <p:spPr bwMode="auto">
          <a:xfrm>
            <a:off x="299466" y="1332797"/>
            <a:ext cx="1846100" cy="2196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9AB8C94-7EAF-5F1A-3DF1-94AC5624503E}"/>
              </a:ext>
            </a:extLst>
          </p:cNvPr>
          <p:cNvPicPr>
            <a:picLocks noChangeAspect="1"/>
          </p:cNvPicPr>
          <p:nvPr/>
        </p:nvPicPr>
        <p:blipFill rotWithShape="1">
          <a:blip r:embed="rId4"/>
          <a:srcRect r="23925"/>
          <a:stretch/>
        </p:blipFill>
        <p:spPr>
          <a:xfrm>
            <a:off x="2858511" y="1246969"/>
            <a:ext cx="1667960" cy="2419330"/>
          </a:xfrm>
          <a:prstGeom prst="rect">
            <a:avLst/>
          </a:prstGeom>
        </p:spPr>
      </p:pic>
      <p:grpSp>
        <p:nvGrpSpPr>
          <p:cNvPr id="14" name="Group 13">
            <a:extLst>
              <a:ext uri="{FF2B5EF4-FFF2-40B4-BE49-F238E27FC236}">
                <a16:creationId xmlns:a16="http://schemas.microsoft.com/office/drawing/2014/main" id="{4D7AC5DF-5052-299E-85FF-55D1EA59DEEC}"/>
              </a:ext>
            </a:extLst>
          </p:cNvPr>
          <p:cNvGrpSpPr/>
          <p:nvPr/>
        </p:nvGrpSpPr>
        <p:grpSpPr>
          <a:xfrm>
            <a:off x="5085757" y="885606"/>
            <a:ext cx="3839190" cy="3142056"/>
            <a:chOff x="5161640" y="1306095"/>
            <a:chExt cx="3839190" cy="3142056"/>
          </a:xfrm>
        </p:grpSpPr>
        <p:pic>
          <p:nvPicPr>
            <p:cNvPr id="11" name="Picture 3" descr="C:\Users\gilmana\Dropbox\AVF\Algor-streamlines.jpg">
              <a:extLst>
                <a:ext uri="{FF2B5EF4-FFF2-40B4-BE49-F238E27FC236}">
                  <a16:creationId xmlns:a16="http://schemas.microsoft.com/office/drawing/2014/main" id="{DC80D199-8C14-A380-638D-6BD51FA30F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 b="12451"/>
            <a:stretch/>
          </p:blipFill>
          <p:spPr bwMode="auto">
            <a:xfrm>
              <a:off x="5353240" y="1468220"/>
              <a:ext cx="3623816" cy="241933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2" name="Right Triangle 11">
              <a:extLst>
                <a:ext uri="{FF2B5EF4-FFF2-40B4-BE49-F238E27FC236}">
                  <a16:creationId xmlns:a16="http://schemas.microsoft.com/office/drawing/2014/main" id="{A1ED1DE7-DE55-8ECD-D884-DBE1C0C182A5}"/>
                </a:ext>
              </a:extLst>
            </p:cNvPr>
            <p:cNvSpPr/>
            <p:nvPr/>
          </p:nvSpPr>
          <p:spPr>
            <a:xfrm rot="5886248">
              <a:off x="6030011" y="437724"/>
              <a:ext cx="1430877" cy="316762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useBgFill="1">
          <p:nvSpPr>
            <p:cNvPr id="13" name="Right Triangle 12">
              <a:extLst>
                <a:ext uri="{FF2B5EF4-FFF2-40B4-BE49-F238E27FC236}">
                  <a16:creationId xmlns:a16="http://schemas.microsoft.com/office/drawing/2014/main" id="{574554D4-15AF-E708-F4F3-EDA23628BBF0}"/>
                </a:ext>
              </a:extLst>
            </p:cNvPr>
            <p:cNvSpPr/>
            <p:nvPr/>
          </p:nvSpPr>
          <p:spPr>
            <a:xfrm rot="16833700">
              <a:off x="6701581" y="2148903"/>
              <a:ext cx="1430877" cy="316762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pSp>
      <p:sp useBgFill="1">
        <p:nvSpPr>
          <p:cNvPr id="15" name="Arrow: Right 14">
            <a:extLst>
              <a:ext uri="{FF2B5EF4-FFF2-40B4-BE49-F238E27FC236}">
                <a16:creationId xmlns:a16="http://schemas.microsoft.com/office/drawing/2014/main" id="{71FE6A9C-1DBE-A21B-393E-12B325F4172B}"/>
              </a:ext>
            </a:extLst>
          </p:cNvPr>
          <p:cNvSpPr/>
          <p:nvPr/>
        </p:nvSpPr>
        <p:spPr>
          <a:xfrm>
            <a:off x="4685703" y="2356194"/>
            <a:ext cx="493122" cy="185497"/>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useBgFill="1">
        <p:nvSpPr>
          <p:cNvPr id="16" name="Plus Sign 15">
            <a:extLst>
              <a:ext uri="{FF2B5EF4-FFF2-40B4-BE49-F238E27FC236}">
                <a16:creationId xmlns:a16="http://schemas.microsoft.com/office/drawing/2014/main" id="{2AD5F6E5-3D7F-049F-5379-A2EA41ACDB7E}"/>
              </a:ext>
            </a:extLst>
          </p:cNvPr>
          <p:cNvSpPr/>
          <p:nvPr/>
        </p:nvSpPr>
        <p:spPr>
          <a:xfrm>
            <a:off x="2271971" y="2230880"/>
            <a:ext cx="475758" cy="451508"/>
          </a:xfrm>
          <a:prstGeom prst="mathPlus">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7" name="TextBox 16">
            <a:extLst>
              <a:ext uri="{FF2B5EF4-FFF2-40B4-BE49-F238E27FC236}">
                <a16:creationId xmlns:a16="http://schemas.microsoft.com/office/drawing/2014/main" id="{5A705EF4-AC38-96A0-CD24-02217EB486D5}"/>
              </a:ext>
            </a:extLst>
          </p:cNvPr>
          <p:cNvSpPr txBox="1"/>
          <p:nvPr/>
        </p:nvSpPr>
        <p:spPr>
          <a:xfrm>
            <a:off x="299466" y="3845315"/>
            <a:ext cx="1846100" cy="723275"/>
          </a:xfrm>
          <a:prstGeom prst="rect">
            <a:avLst/>
          </a:prstGeom>
          <a:noFill/>
        </p:spPr>
        <p:txBody>
          <a:bodyPr wrap="square" lIns="0" tIns="0" rIns="0" bIns="0" rtlCol="0">
            <a:spAutoFit/>
          </a:bodyPr>
          <a:lstStyle/>
          <a:p>
            <a:pPr algn="ctr"/>
            <a:r>
              <a:rPr lang="en-US" sz="1400"/>
              <a:t>Analysis Results</a:t>
            </a:r>
          </a:p>
          <a:p>
            <a:pPr algn="ctr"/>
            <a:endParaRPr lang="en-US" sz="1100"/>
          </a:p>
          <a:p>
            <a:pPr algn="ctr"/>
            <a:r>
              <a:rPr lang="en-US" sz="1100"/>
              <a:t>structured data from the simulation engine </a:t>
            </a:r>
          </a:p>
        </p:txBody>
      </p:sp>
      <p:sp>
        <p:nvSpPr>
          <p:cNvPr id="18" name="TextBox 17">
            <a:extLst>
              <a:ext uri="{FF2B5EF4-FFF2-40B4-BE49-F238E27FC236}">
                <a16:creationId xmlns:a16="http://schemas.microsoft.com/office/drawing/2014/main" id="{D2FE7E4E-0CF0-7F0C-10C9-775E83C50CF5}"/>
              </a:ext>
            </a:extLst>
          </p:cNvPr>
          <p:cNvSpPr txBox="1"/>
          <p:nvPr/>
        </p:nvSpPr>
        <p:spPr>
          <a:xfrm>
            <a:off x="2725900" y="3845315"/>
            <a:ext cx="2013043" cy="723275"/>
          </a:xfrm>
          <a:prstGeom prst="rect">
            <a:avLst/>
          </a:prstGeom>
          <a:noFill/>
        </p:spPr>
        <p:txBody>
          <a:bodyPr wrap="square" lIns="0" tIns="0" rIns="0" bIns="0" rtlCol="0">
            <a:spAutoFit/>
          </a:bodyPr>
          <a:lstStyle/>
          <a:p>
            <a:pPr algn="ctr"/>
            <a:r>
              <a:rPr lang="en-US" sz="1400"/>
              <a:t>Display Style</a:t>
            </a:r>
          </a:p>
          <a:p>
            <a:pPr algn="ctr"/>
            <a:endParaRPr lang="en-US" sz="1100"/>
          </a:p>
          <a:p>
            <a:pPr algn="ctr"/>
            <a:r>
              <a:rPr lang="en-US" sz="1100"/>
              <a:t>includes customization of colors, arrows, text, legend…</a:t>
            </a:r>
          </a:p>
        </p:txBody>
      </p:sp>
      <p:sp>
        <p:nvSpPr>
          <p:cNvPr id="19" name="TextBox 18">
            <a:extLst>
              <a:ext uri="{FF2B5EF4-FFF2-40B4-BE49-F238E27FC236}">
                <a16:creationId xmlns:a16="http://schemas.microsoft.com/office/drawing/2014/main" id="{CF5D4984-D693-D1B8-3363-5BF588778D44}"/>
              </a:ext>
            </a:extLst>
          </p:cNvPr>
          <p:cNvSpPr txBox="1"/>
          <p:nvPr/>
        </p:nvSpPr>
        <p:spPr>
          <a:xfrm>
            <a:off x="5342221" y="3845315"/>
            <a:ext cx="3558952" cy="553998"/>
          </a:xfrm>
          <a:prstGeom prst="rect">
            <a:avLst/>
          </a:prstGeom>
          <a:noFill/>
        </p:spPr>
        <p:txBody>
          <a:bodyPr wrap="square" lIns="0" tIns="0" rIns="0" bIns="0" rtlCol="0">
            <a:spAutoFit/>
          </a:bodyPr>
          <a:lstStyle/>
          <a:p>
            <a:pPr algn="ctr"/>
            <a:r>
              <a:rPr lang="en-US" sz="1400"/>
              <a:t>Visualization</a:t>
            </a:r>
          </a:p>
          <a:p>
            <a:pPr algn="ctr"/>
            <a:endParaRPr lang="en-US" sz="1100"/>
          </a:p>
          <a:p>
            <a:pPr algn="ctr"/>
            <a:r>
              <a:rPr lang="en-US" sz="1100"/>
              <a:t>additional objects in Revit scene</a:t>
            </a:r>
            <a:endParaRPr lang="en-US" sz="1050"/>
          </a:p>
        </p:txBody>
      </p:sp>
    </p:spTree>
    <p:extLst>
      <p:ext uri="{BB962C8B-B14F-4D97-AF65-F5344CB8AC3E}">
        <p14:creationId xmlns:p14="http://schemas.microsoft.com/office/powerpoint/2010/main" val="1038428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391A-5B8B-970C-818B-06EB62330C9E}"/>
              </a:ext>
            </a:extLst>
          </p:cNvPr>
          <p:cNvSpPr>
            <a:spLocks noGrp="1"/>
          </p:cNvSpPr>
          <p:nvPr>
            <p:ph type="title"/>
          </p:nvPr>
        </p:nvSpPr>
        <p:spPr/>
        <p:txBody>
          <a:bodyPr>
            <a:normAutofit/>
          </a:bodyPr>
          <a:lstStyle/>
          <a:p>
            <a:pPr>
              <a:lnSpc>
                <a:spcPct val="150000"/>
              </a:lnSpc>
              <a:spcBef>
                <a:spcPts val="0"/>
              </a:spcBef>
            </a:pPr>
            <a:r>
              <a:rPr lang="en-US" sz="2000"/>
              <a:t>Presentation of the simulation results </a:t>
            </a:r>
            <a:br>
              <a:rPr lang="en-US" sz="2000"/>
            </a:br>
            <a:r>
              <a:rPr lang="en-US" sz="2000"/>
              <a:t>is decoupled </a:t>
            </a:r>
            <a:br>
              <a:rPr lang="en-US" sz="2000"/>
            </a:br>
            <a:r>
              <a:rPr lang="en-US" sz="2000"/>
              <a:t>from the semantics of the analysis</a:t>
            </a:r>
          </a:p>
        </p:txBody>
      </p:sp>
    </p:spTree>
    <p:extLst>
      <p:ext uri="{BB962C8B-B14F-4D97-AF65-F5344CB8AC3E}">
        <p14:creationId xmlns:p14="http://schemas.microsoft.com/office/powerpoint/2010/main" val="2257113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CC9042-264A-301B-92B4-FF12C4202B11}"/>
              </a:ext>
            </a:extLst>
          </p:cNvPr>
          <p:cNvSpPr>
            <a:spLocks noGrp="1"/>
          </p:cNvSpPr>
          <p:nvPr>
            <p:ph idx="1"/>
          </p:nvPr>
        </p:nvSpPr>
        <p:spPr/>
        <p:txBody>
          <a:bodyPr/>
          <a:lstStyle/>
          <a:p>
            <a:r>
              <a:rPr lang="en-US" b="1"/>
              <a:t>Spatial Field </a:t>
            </a:r>
            <a:r>
              <a:rPr lang="en-US"/>
              <a:t>– a set of scalar of vector functions (</a:t>
            </a:r>
            <a:r>
              <a:rPr lang="en-US" i="1"/>
              <a:t>measurements</a:t>
            </a:r>
            <a:r>
              <a:rPr lang="en-US"/>
              <a:t>) defined on some subset of the model space (</a:t>
            </a:r>
            <a:r>
              <a:rPr lang="en-US" i="1"/>
              <a:t>domain</a:t>
            </a:r>
            <a:r>
              <a:rPr lang="en-US"/>
              <a:t>)</a:t>
            </a:r>
          </a:p>
          <a:p>
            <a:pPr lvl="1"/>
            <a:r>
              <a:rPr lang="en-US"/>
              <a:t>Generalization of “vector field” and “scalar field”</a:t>
            </a:r>
          </a:p>
          <a:p>
            <a:pPr lvl="1"/>
            <a:r>
              <a:rPr lang="en-US"/>
              <a:t>Every measurement has meaning (description) and measurement unit</a:t>
            </a:r>
          </a:p>
          <a:p>
            <a:r>
              <a:rPr lang="en-US" b="1"/>
              <a:t>Field’s Domain </a:t>
            </a:r>
            <a:r>
              <a:rPr lang="en-US"/>
              <a:t>– a subset of space where the spatial field is defined – a combination of  bounded surfaces, curves and 3d volumes</a:t>
            </a:r>
          </a:p>
          <a:p>
            <a:pPr lvl="1"/>
            <a:r>
              <a:rPr lang="en-US"/>
              <a:t>Domain discretization is up to the analysis, can be non-uniform</a:t>
            </a:r>
          </a:p>
          <a:p>
            <a:r>
              <a:rPr lang="en-US"/>
              <a:t>One analysis can compute multiple values (</a:t>
            </a:r>
            <a:r>
              <a:rPr lang="en-US" i="1"/>
              <a:t>measurements</a:t>
            </a:r>
            <a:r>
              <a:rPr lang="en-US"/>
              <a:t>) at every point</a:t>
            </a:r>
          </a:p>
          <a:p>
            <a:pPr lvl="1"/>
            <a:r>
              <a:rPr lang="en-US"/>
              <a:t>E.g. CFD can produce pressure, density, temperature and velocity vector</a:t>
            </a:r>
          </a:p>
          <a:p>
            <a:pPr marL="0" indent="0">
              <a:buNone/>
            </a:pPr>
            <a:endParaRPr lang="en-US"/>
          </a:p>
        </p:txBody>
      </p:sp>
      <p:sp>
        <p:nvSpPr>
          <p:cNvPr id="3" name="Title 2">
            <a:extLst>
              <a:ext uri="{FF2B5EF4-FFF2-40B4-BE49-F238E27FC236}">
                <a16:creationId xmlns:a16="http://schemas.microsoft.com/office/drawing/2014/main" id="{882CA369-8214-93F1-C8CA-087869D98106}"/>
              </a:ext>
            </a:extLst>
          </p:cNvPr>
          <p:cNvSpPr>
            <a:spLocks noGrp="1"/>
          </p:cNvSpPr>
          <p:nvPr>
            <p:ph type="title"/>
          </p:nvPr>
        </p:nvSpPr>
        <p:spPr/>
        <p:txBody>
          <a:bodyPr/>
          <a:lstStyle/>
          <a:p>
            <a:r>
              <a:rPr lang="en-US"/>
              <a:t>Data Model: Results Data</a:t>
            </a:r>
          </a:p>
        </p:txBody>
      </p:sp>
    </p:spTree>
    <p:extLst>
      <p:ext uri="{BB962C8B-B14F-4D97-AF65-F5344CB8AC3E}">
        <p14:creationId xmlns:p14="http://schemas.microsoft.com/office/powerpoint/2010/main" val="17318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2CA369-8214-93F1-C8CA-087869D98106}"/>
              </a:ext>
            </a:extLst>
          </p:cNvPr>
          <p:cNvSpPr>
            <a:spLocks noGrp="1"/>
          </p:cNvSpPr>
          <p:nvPr>
            <p:ph type="title"/>
          </p:nvPr>
        </p:nvSpPr>
        <p:spPr/>
        <p:txBody>
          <a:bodyPr/>
          <a:lstStyle/>
          <a:p>
            <a:r>
              <a:rPr lang="en-US"/>
              <a:t>Data Model: Analysis Results</a:t>
            </a:r>
          </a:p>
        </p:txBody>
      </p:sp>
      <p:pic>
        <p:nvPicPr>
          <p:cNvPr id="5" name="Picture 4">
            <a:extLst>
              <a:ext uri="{FF2B5EF4-FFF2-40B4-BE49-F238E27FC236}">
                <a16:creationId xmlns:a16="http://schemas.microsoft.com/office/drawing/2014/main" id="{5764D676-B5C2-6F60-5D57-B52942830665}"/>
              </a:ext>
            </a:extLst>
          </p:cNvPr>
          <p:cNvPicPr>
            <a:picLocks noGrp="1" noRot="1" noChangeAspect="1" noMove="1" noResize="1" noEditPoints="1" noAdjustHandles="1" noChangeArrowheads="1" noChangeShapeType="1" noCrop="1"/>
          </p:cNvPicPr>
          <p:nvPr/>
        </p:nvPicPr>
        <p:blipFill>
          <a:blip r:embed="rId3"/>
          <a:stretch>
            <a:fillRect/>
          </a:stretch>
        </p:blipFill>
        <p:spPr>
          <a:xfrm>
            <a:off x="368490" y="896681"/>
            <a:ext cx="6289850" cy="3923716"/>
          </a:xfrm>
          <a:prstGeom prst="rect">
            <a:avLst/>
          </a:prstGeom>
        </p:spPr>
      </p:pic>
      <p:grpSp>
        <p:nvGrpSpPr>
          <p:cNvPr id="13" name="Group 12">
            <a:extLst>
              <a:ext uri="{FF2B5EF4-FFF2-40B4-BE49-F238E27FC236}">
                <a16:creationId xmlns:a16="http://schemas.microsoft.com/office/drawing/2014/main" id="{A01D7BE2-2394-03AB-514F-2B039A8C8D28}"/>
              </a:ext>
            </a:extLst>
          </p:cNvPr>
          <p:cNvGrpSpPr/>
          <p:nvPr/>
        </p:nvGrpSpPr>
        <p:grpSpPr>
          <a:xfrm>
            <a:off x="1460665" y="905192"/>
            <a:ext cx="3817916" cy="234839"/>
            <a:chOff x="1460665" y="905192"/>
            <a:chExt cx="3817916" cy="234839"/>
          </a:xfrm>
        </p:grpSpPr>
        <p:sp>
          <p:nvSpPr>
            <p:cNvPr id="7" name="TextBox 6">
              <a:extLst>
                <a:ext uri="{FF2B5EF4-FFF2-40B4-BE49-F238E27FC236}">
                  <a16:creationId xmlns:a16="http://schemas.microsoft.com/office/drawing/2014/main" id="{2FE9A156-6F95-7F19-5B77-9F8607558D8C}"/>
                </a:ext>
              </a:extLst>
            </p:cNvPr>
            <p:cNvSpPr txBox="1"/>
            <p:nvPr/>
          </p:nvSpPr>
          <p:spPr>
            <a:xfrm>
              <a:off x="2689760" y="905192"/>
              <a:ext cx="2588821" cy="184666"/>
            </a:xfrm>
            <a:custGeom>
              <a:avLst/>
              <a:gdLst>
                <a:gd name="connsiteX0" fmla="*/ 0 w 2588821"/>
                <a:gd name="connsiteY0" fmla="*/ 0 h 184666"/>
                <a:gd name="connsiteX1" fmla="*/ 621317 w 2588821"/>
                <a:gd name="connsiteY1" fmla="*/ 0 h 184666"/>
                <a:gd name="connsiteX2" fmla="*/ 1190858 w 2588821"/>
                <a:gd name="connsiteY2" fmla="*/ 0 h 184666"/>
                <a:gd name="connsiteX3" fmla="*/ 1889839 w 2588821"/>
                <a:gd name="connsiteY3" fmla="*/ 0 h 184666"/>
                <a:gd name="connsiteX4" fmla="*/ 2588821 w 2588821"/>
                <a:gd name="connsiteY4" fmla="*/ 0 h 184666"/>
                <a:gd name="connsiteX5" fmla="*/ 2588821 w 2588821"/>
                <a:gd name="connsiteY5" fmla="*/ 184666 h 184666"/>
                <a:gd name="connsiteX6" fmla="*/ 1993392 w 2588821"/>
                <a:gd name="connsiteY6" fmla="*/ 184666 h 184666"/>
                <a:gd name="connsiteX7" fmla="*/ 1397963 w 2588821"/>
                <a:gd name="connsiteY7" fmla="*/ 184666 h 184666"/>
                <a:gd name="connsiteX8" fmla="*/ 698982 w 2588821"/>
                <a:gd name="connsiteY8" fmla="*/ 184666 h 184666"/>
                <a:gd name="connsiteX9" fmla="*/ 0 w 2588821"/>
                <a:gd name="connsiteY9" fmla="*/ 184666 h 184666"/>
                <a:gd name="connsiteX10" fmla="*/ 0 w 2588821"/>
                <a:gd name="connsiteY10"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8821" h="184666" extrusionOk="0">
                  <a:moveTo>
                    <a:pt x="0" y="0"/>
                  </a:moveTo>
                  <a:cubicBezTo>
                    <a:pt x="137415" y="-20602"/>
                    <a:pt x="365730" y="25614"/>
                    <a:pt x="621317" y="0"/>
                  </a:cubicBezTo>
                  <a:cubicBezTo>
                    <a:pt x="876904" y="-25614"/>
                    <a:pt x="987432" y="10574"/>
                    <a:pt x="1190858" y="0"/>
                  </a:cubicBezTo>
                  <a:cubicBezTo>
                    <a:pt x="1394284" y="-10574"/>
                    <a:pt x="1689754" y="-25245"/>
                    <a:pt x="1889839" y="0"/>
                  </a:cubicBezTo>
                  <a:cubicBezTo>
                    <a:pt x="2089924" y="25245"/>
                    <a:pt x="2346253" y="30338"/>
                    <a:pt x="2588821" y="0"/>
                  </a:cubicBezTo>
                  <a:cubicBezTo>
                    <a:pt x="2596694" y="45304"/>
                    <a:pt x="2597747" y="109365"/>
                    <a:pt x="2588821" y="184666"/>
                  </a:cubicBezTo>
                  <a:cubicBezTo>
                    <a:pt x="2372536" y="172077"/>
                    <a:pt x="2263452" y="195942"/>
                    <a:pt x="1993392" y="184666"/>
                  </a:cubicBezTo>
                  <a:cubicBezTo>
                    <a:pt x="1723332" y="173390"/>
                    <a:pt x="1572424" y="178642"/>
                    <a:pt x="1397963" y="184666"/>
                  </a:cubicBezTo>
                  <a:cubicBezTo>
                    <a:pt x="1223502" y="190690"/>
                    <a:pt x="994007" y="160589"/>
                    <a:pt x="698982" y="184666"/>
                  </a:cubicBezTo>
                  <a:cubicBezTo>
                    <a:pt x="403957" y="208743"/>
                    <a:pt x="346696" y="174127"/>
                    <a:pt x="0" y="184666"/>
                  </a:cubicBezTo>
                  <a:cubicBezTo>
                    <a:pt x="2154" y="146847"/>
                    <a:pt x="-2778" y="39796"/>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spAutoFit/>
            </a:bodyPr>
            <a:lstStyle/>
            <a:p>
              <a:pPr algn="ctr"/>
              <a:r>
                <a:rPr lang="en-US" sz="1200">
                  <a:solidFill>
                    <a:srgbClr val="FF0000"/>
                  </a:solidFill>
                </a:rPr>
                <a:t>Top-level Element (transient)</a:t>
              </a:r>
            </a:p>
          </p:txBody>
        </p:sp>
        <p:cxnSp>
          <p:nvCxnSpPr>
            <p:cNvPr id="12" name="Straight Arrow Connector 11">
              <a:extLst>
                <a:ext uri="{FF2B5EF4-FFF2-40B4-BE49-F238E27FC236}">
                  <a16:creationId xmlns:a16="http://schemas.microsoft.com/office/drawing/2014/main" id="{06A2D47B-34FD-51CE-D369-1D7B4D20AE8F}"/>
                </a:ext>
              </a:extLst>
            </p:cNvPr>
            <p:cNvCxnSpPr>
              <a:cxnSpLocks/>
              <a:stCxn id="7" idx="1"/>
            </p:cNvCxnSpPr>
            <p:nvPr/>
          </p:nvCxnSpPr>
          <p:spPr>
            <a:xfrm flipH="1">
              <a:off x="1460665" y="997525"/>
              <a:ext cx="1229095" cy="142506"/>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4" name="Group 13">
            <a:extLst>
              <a:ext uri="{FF2B5EF4-FFF2-40B4-BE49-F238E27FC236}">
                <a16:creationId xmlns:a16="http://schemas.microsoft.com/office/drawing/2014/main" id="{6727A4EB-1ED6-0CF8-11D8-17F8D4BF0BF4}"/>
              </a:ext>
            </a:extLst>
          </p:cNvPr>
          <p:cNvGrpSpPr/>
          <p:nvPr/>
        </p:nvGrpSpPr>
        <p:grpSpPr>
          <a:xfrm>
            <a:off x="2939143" y="1350517"/>
            <a:ext cx="4684815" cy="369332"/>
            <a:chOff x="1460665" y="905192"/>
            <a:chExt cx="4684815" cy="369332"/>
          </a:xfrm>
        </p:grpSpPr>
        <p:sp>
          <p:nvSpPr>
            <p:cNvPr id="15" name="TextBox 14">
              <a:extLst>
                <a:ext uri="{FF2B5EF4-FFF2-40B4-BE49-F238E27FC236}">
                  <a16:creationId xmlns:a16="http://schemas.microsoft.com/office/drawing/2014/main" id="{5F9DE973-FF2B-5BEB-1D5A-05CE66AC11FA}"/>
                </a:ext>
              </a:extLst>
            </p:cNvPr>
            <p:cNvSpPr txBox="1"/>
            <p:nvPr/>
          </p:nvSpPr>
          <p:spPr>
            <a:xfrm>
              <a:off x="2689760" y="905192"/>
              <a:ext cx="3455720" cy="369332"/>
            </a:xfrm>
            <a:custGeom>
              <a:avLst/>
              <a:gdLst>
                <a:gd name="connsiteX0" fmla="*/ 0 w 3455720"/>
                <a:gd name="connsiteY0" fmla="*/ 0 h 369332"/>
                <a:gd name="connsiteX1" fmla="*/ 656587 w 3455720"/>
                <a:gd name="connsiteY1" fmla="*/ 0 h 369332"/>
                <a:gd name="connsiteX2" fmla="*/ 1244059 w 3455720"/>
                <a:gd name="connsiteY2" fmla="*/ 0 h 369332"/>
                <a:gd name="connsiteX3" fmla="*/ 2004318 w 3455720"/>
                <a:gd name="connsiteY3" fmla="*/ 0 h 369332"/>
                <a:gd name="connsiteX4" fmla="*/ 2660904 w 3455720"/>
                <a:gd name="connsiteY4" fmla="*/ 0 h 369332"/>
                <a:gd name="connsiteX5" fmla="*/ 3455720 w 3455720"/>
                <a:gd name="connsiteY5" fmla="*/ 0 h 369332"/>
                <a:gd name="connsiteX6" fmla="*/ 3455720 w 3455720"/>
                <a:gd name="connsiteY6" fmla="*/ 369332 h 369332"/>
                <a:gd name="connsiteX7" fmla="*/ 2764576 w 3455720"/>
                <a:gd name="connsiteY7" fmla="*/ 369332 h 369332"/>
                <a:gd name="connsiteX8" fmla="*/ 2004318 w 3455720"/>
                <a:gd name="connsiteY8" fmla="*/ 369332 h 369332"/>
                <a:gd name="connsiteX9" fmla="*/ 1416845 w 3455720"/>
                <a:gd name="connsiteY9" fmla="*/ 369332 h 369332"/>
                <a:gd name="connsiteX10" fmla="*/ 725701 w 3455720"/>
                <a:gd name="connsiteY10" fmla="*/ 369332 h 369332"/>
                <a:gd name="connsiteX11" fmla="*/ 0 w 3455720"/>
                <a:gd name="connsiteY11" fmla="*/ 369332 h 369332"/>
                <a:gd name="connsiteX12" fmla="*/ 0 w 3455720"/>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5720" h="369332" extrusionOk="0">
                  <a:moveTo>
                    <a:pt x="0" y="0"/>
                  </a:moveTo>
                  <a:cubicBezTo>
                    <a:pt x="227011" y="5458"/>
                    <a:pt x="507429" y="-18740"/>
                    <a:pt x="656587" y="0"/>
                  </a:cubicBezTo>
                  <a:cubicBezTo>
                    <a:pt x="805745" y="18740"/>
                    <a:pt x="1072007" y="-12067"/>
                    <a:pt x="1244059" y="0"/>
                  </a:cubicBezTo>
                  <a:cubicBezTo>
                    <a:pt x="1416111" y="12067"/>
                    <a:pt x="1703433" y="-14156"/>
                    <a:pt x="2004318" y="0"/>
                  </a:cubicBezTo>
                  <a:cubicBezTo>
                    <a:pt x="2305203" y="14156"/>
                    <a:pt x="2448694" y="20290"/>
                    <a:pt x="2660904" y="0"/>
                  </a:cubicBezTo>
                  <a:cubicBezTo>
                    <a:pt x="2873114" y="-20290"/>
                    <a:pt x="3172471" y="22263"/>
                    <a:pt x="3455720" y="0"/>
                  </a:cubicBezTo>
                  <a:cubicBezTo>
                    <a:pt x="3466027" y="81226"/>
                    <a:pt x="3467422" y="278722"/>
                    <a:pt x="3455720" y="369332"/>
                  </a:cubicBezTo>
                  <a:cubicBezTo>
                    <a:pt x="3112941" y="340750"/>
                    <a:pt x="2946529" y="392524"/>
                    <a:pt x="2764576" y="369332"/>
                  </a:cubicBezTo>
                  <a:cubicBezTo>
                    <a:pt x="2582623" y="346140"/>
                    <a:pt x="2201180" y="357791"/>
                    <a:pt x="2004318" y="369332"/>
                  </a:cubicBezTo>
                  <a:cubicBezTo>
                    <a:pt x="1807456" y="380873"/>
                    <a:pt x="1569195" y="359129"/>
                    <a:pt x="1416845" y="369332"/>
                  </a:cubicBezTo>
                  <a:cubicBezTo>
                    <a:pt x="1264495" y="379535"/>
                    <a:pt x="989746" y="349973"/>
                    <a:pt x="725701" y="369332"/>
                  </a:cubicBezTo>
                  <a:cubicBezTo>
                    <a:pt x="461656" y="388691"/>
                    <a:pt x="336452" y="348372"/>
                    <a:pt x="0" y="369332"/>
                  </a:cubicBezTo>
                  <a:cubicBezTo>
                    <a:pt x="-10803" y="211973"/>
                    <a:pt x="-3827" y="175527"/>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spAutoFit/>
            </a:bodyPr>
            <a:lstStyle/>
            <a:p>
              <a:pPr algn="ctr"/>
              <a:r>
                <a:rPr lang="en-US" sz="1200">
                  <a:solidFill>
                    <a:srgbClr val="FF0000"/>
                  </a:solidFill>
                </a:rPr>
                <a:t>Metadata about each of M measurements.</a:t>
              </a:r>
            </a:p>
            <a:p>
              <a:pPr algn="ctr"/>
              <a:r>
                <a:rPr lang="en-US" sz="1200">
                  <a:solidFill>
                    <a:srgbClr val="FF0000"/>
                  </a:solidFill>
                </a:rPr>
                <a:t>Describes semantics: name, description, units</a:t>
              </a:r>
            </a:p>
          </p:txBody>
        </p:sp>
        <p:cxnSp>
          <p:nvCxnSpPr>
            <p:cNvPr id="16" name="Straight Arrow Connector 15">
              <a:extLst>
                <a:ext uri="{FF2B5EF4-FFF2-40B4-BE49-F238E27FC236}">
                  <a16:creationId xmlns:a16="http://schemas.microsoft.com/office/drawing/2014/main" id="{93F81442-EE6A-F3C4-766E-ABBF9064D16A}"/>
                </a:ext>
              </a:extLst>
            </p:cNvPr>
            <p:cNvCxnSpPr>
              <a:cxnSpLocks/>
              <a:stCxn id="15" idx="1"/>
            </p:cNvCxnSpPr>
            <p:nvPr/>
          </p:nvCxnSpPr>
          <p:spPr>
            <a:xfrm flipH="1">
              <a:off x="1460665" y="1043692"/>
              <a:ext cx="1229095" cy="96339"/>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1" name="TextBox 20">
            <a:extLst>
              <a:ext uri="{FF2B5EF4-FFF2-40B4-BE49-F238E27FC236}">
                <a16:creationId xmlns:a16="http://schemas.microsoft.com/office/drawing/2014/main" id="{CC4D7458-E707-B3B2-4CA8-91451364D69C}"/>
              </a:ext>
            </a:extLst>
          </p:cNvPr>
          <p:cNvSpPr txBox="1"/>
          <p:nvPr/>
        </p:nvSpPr>
        <p:spPr>
          <a:xfrm>
            <a:off x="424912" y="3565266"/>
            <a:ext cx="1706710" cy="553998"/>
          </a:xfrm>
          <a:custGeom>
            <a:avLst/>
            <a:gdLst>
              <a:gd name="connsiteX0" fmla="*/ 0 w 1706710"/>
              <a:gd name="connsiteY0" fmla="*/ 0 h 553998"/>
              <a:gd name="connsiteX1" fmla="*/ 551836 w 1706710"/>
              <a:gd name="connsiteY1" fmla="*/ 0 h 553998"/>
              <a:gd name="connsiteX2" fmla="*/ 1069538 w 1706710"/>
              <a:gd name="connsiteY2" fmla="*/ 0 h 553998"/>
              <a:gd name="connsiteX3" fmla="*/ 1706710 w 1706710"/>
              <a:gd name="connsiteY3" fmla="*/ 0 h 553998"/>
              <a:gd name="connsiteX4" fmla="*/ 1706710 w 1706710"/>
              <a:gd name="connsiteY4" fmla="*/ 553998 h 553998"/>
              <a:gd name="connsiteX5" fmla="*/ 1171941 w 1706710"/>
              <a:gd name="connsiteY5" fmla="*/ 553998 h 553998"/>
              <a:gd name="connsiteX6" fmla="*/ 568903 w 1706710"/>
              <a:gd name="connsiteY6" fmla="*/ 553998 h 553998"/>
              <a:gd name="connsiteX7" fmla="*/ 0 w 1706710"/>
              <a:gd name="connsiteY7" fmla="*/ 553998 h 553998"/>
              <a:gd name="connsiteX8" fmla="*/ 0 w 1706710"/>
              <a:gd name="connsiteY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710" h="553998" extrusionOk="0">
                <a:moveTo>
                  <a:pt x="0" y="0"/>
                </a:moveTo>
                <a:cubicBezTo>
                  <a:pt x="260647" y="-23701"/>
                  <a:pt x="353085" y="-11922"/>
                  <a:pt x="551836" y="0"/>
                </a:cubicBezTo>
                <a:cubicBezTo>
                  <a:pt x="750587" y="11922"/>
                  <a:pt x="857466" y="22527"/>
                  <a:pt x="1069538" y="0"/>
                </a:cubicBezTo>
                <a:cubicBezTo>
                  <a:pt x="1281610" y="-22527"/>
                  <a:pt x="1544656" y="12429"/>
                  <a:pt x="1706710" y="0"/>
                </a:cubicBezTo>
                <a:cubicBezTo>
                  <a:pt x="1681359" y="154745"/>
                  <a:pt x="1707603" y="295756"/>
                  <a:pt x="1706710" y="553998"/>
                </a:cubicBezTo>
                <a:cubicBezTo>
                  <a:pt x="1529959" y="549004"/>
                  <a:pt x="1281364" y="533976"/>
                  <a:pt x="1171941" y="553998"/>
                </a:cubicBezTo>
                <a:cubicBezTo>
                  <a:pt x="1062518" y="574020"/>
                  <a:pt x="846625" y="562203"/>
                  <a:pt x="568903" y="553998"/>
                </a:cubicBezTo>
                <a:cubicBezTo>
                  <a:pt x="291181" y="545793"/>
                  <a:pt x="212695" y="546702"/>
                  <a:pt x="0" y="553998"/>
                </a:cubicBezTo>
                <a:cubicBezTo>
                  <a:pt x="-17176" y="315567"/>
                  <a:pt x="-500" y="24313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spAutoFit/>
          </a:bodyPr>
          <a:lstStyle/>
          <a:p>
            <a:pPr algn="ctr"/>
            <a:r>
              <a:rPr lang="en-US" sz="1200">
                <a:solidFill>
                  <a:srgbClr val="FF0000"/>
                </a:solidFill>
              </a:rPr>
              <a:t>Measurements on a single Face, Curve or Volume</a:t>
            </a:r>
          </a:p>
        </p:txBody>
      </p:sp>
      <p:cxnSp>
        <p:nvCxnSpPr>
          <p:cNvPr id="22" name="Straight Arrow Connector 21">
            <a:extLst>
              <a:ext uri="{FF2B5EF4-FFF2-40B4-BE49-F238E27FC236}">
                <a16:creationId xmlns:a16="http://schemas.microsoft.com/office/drawing/2014/main" id="{4AB2DFA8-54A4-CC50-8D51-F94FFDB4E546}"/>
              </a:ext>
            </a:extLst>
          </p:cNvPr>
          <p:cNvCxnSpPr>
            <a:cxnSpLocks/>
          </p:cNvCxnSpPr>
          <p:nvPr/>
        </p:nvCxnSpPr>
        <p:spPr>
          <a:xfrm flipV="1">
            <a:off x="1252847" y="3189566"/>
            <a:ext cx="1116280" cy="368579"/>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9AC91249-912F-D0D0-916B-18205D8C4437}"/>
              </a:ext>
            </a:extLst>
          </p:cNvPr>
          <p:cNvSpPr txBox="1"/>
          <p:nvPr/>
        </p:nvSpPr>
        <p:spPr>
          <a:xfrm>
            <a:off x="4168238" y="1992934"/>
            <a:ext cx="3084248" cy="184666"/>
          </a:xfrm>
          <a:custGeom>
            <a:avLst/>
            <a:gdLst>
              <a:gd name="connsiteX0" fmla="*/ 0 w 3084248"/>
              <a:gd name="connsiteY0" fmla="*/ 0 h 184666"/>
              <a:gd name="connsiteX1" fmla="*/ 586007 w 3084248"/>
              <a:gd name="connsiteY1" fmla="*/ 0 h 184666"/>
              <a:gd name="connsiteX2" fmla="*/ 1110329 w 3084248"/>
              <a:gd name="connsiteY2" fmla="*/ 0 h 184666"/>
              <a:gd name="connsiteX3" fmla="*/ 1788864 w 3084248"/>
              <a:gd name="connsiteY3" fmla="*/ 0 h 184666"/>
              <a:gd name="connsiteX4" fmla="*/ 2374871 w 3084248"/>
              <a:gd name="connsiteY4" fmla="*/ 0 h 184666"/>
              <a:gd name="connsiteX5" fmla="*/ 3084248 w 3084248"/>
              <a:gd name="connsiteY5" fmla="*/ 0 h 184666"/>
              <a:gd name="connsiteX6" fmla="*/ 3084248 w 3084248"/>
              <a:gd name="connsiteY6" fmla="*/ 184666 h 184666"/>
              <a:gd name="connsiteX7" fmla="*/ 2467398 w 3084248"/>
              <a:gd name="connsiteY7" fmla="*/ 184666 h 184666"/>
              <a:gd name="connsiteX8" fmla="*/ 1788864 w 3084248"/>
              <a:gd name="connsiteY8" fmla="*/ 184666 h 184666"/>
              <a:gd name="connsiteX9" fmla="*/ 1264542 w 3084248"/>
              <a:gd name="connsiteY9" fmla="*/ 184666 h 184666"/>
              <a:gd name="connsiteX10" fmla="*/ 647692 w 3084248"/>
              <a:gd name="connsiteY10" fmla="*/ 184666 h 184666"/>
              <a:gd name="connsiteX11" fmla="*/ 0 w 3084248"/>
              <a:gd name="connsiteY11" fmla="*/ 184666 h 184666"/>
              <a:gd name="connsiteX12" fmla="*/ 0 w 3084248"/>
              <a:gd name="connsiteY12"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4248" h="184666" extrusionOk="0">
                <a:moveTo>
                  <a:pt x="0" y="0"/>
                </a:moveTo>
                <a:cubicBezTo>
                  <a:pt x="191246" y="-7379"/>
                  <a:pt x="371480" y="-15050"/>
                  <a:pt x="586007" y="0"/>
                </a:cubicBezTo>
                <a:cubicBezTo>
                  <a:pt x="800534" y="15050"/>
                  <a:pt x="862849" y="-15852"/>
                  <a:pt x="1110329" y="0"/>
                </a:cubicBezTo>
                <a:cubicBezTo>
                  <a:pt x="1357809" y="15852"/>
                  <a:pt x="1586078" y="12329"/>
                  <a:pt x="1788864" y="0"/>
                </a:cubicBezTo>
                <a:cubicBezTo>
                  <a:pt x="1991650" y="-12329"/>
                  <a:pt x="2156754" y="-4815"/>
                  <a:pt x="2374871" y="0"/>
                </a:cubicBezTo>
                <a:cubicBezTo>
                  <a:pt x="2592988" y="4815"/>
                  <a:pt x="2812214" y="19990"/>
                  <a:pt x="3084248" y="0"/>
                </a:cubicBezTo>
                <a:cubicBezTo>
                  <a:pt x="3085322" y="69812"/>
                  <a:pt x="3086716" y="107576"/>
                  <a:pt x="3084248" y="184666"/>
                </a:cubicBezTo>
                <a:cubicBezTo>
                  <a:pt x="2817015" y="204005"/>
                  <a:pt x="2693848" y="171274"/>
                  <a:pt x="2467398" y="184666"/>
                </a:cubicBezTo>
                <a:cubicBezTo>
                  <a:pt x="2240948" y="198059"/>
                  <a:pt x="2011411" y="214451"/>
                  <a:pt x="1788864" y="184666"/>
                </a:cubicBezTo>
                <a:cubicBezTo>
                  <a:pt x="1566317" y="154881"/>
                  <a:pt x="1453951" y="185688"/>
                  <a:pt x="1264542" y="184666"/>
                </a:cubicBezTo>
                <a:cubicBezTo>
                  <a:pt x="1075133" y="183644"/>
                  <a:pt x="811296" y="188806"/>
                  <a:pt x="647692" y="184666"/>
                </a:cubicBezTo>
                <a:cubicBezTo>
                  <a:pt x="484088" y="180527"/>
                  <a:pt x="137832" y="198648"/>
                  <a:pt x="0" y="184666"/>
                </a:cubicBezTo>
                <a:cubicBezTo>
                  <a:pt x="-1570" y="134716"/>
                  <a:pt x="5406" y="42790"/>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spAutoFit/>
          </a:bodyPr>
          <a:lstStyle/>
          <a:p>
            <a:pPr algn="ctr"/>
            <a:r>
              <a:rPr lang="en-US" sz="1200">
                <a:solidFill>
                  <a:srgbClr val="FF0000"/>
                </a:solidFill>
              </a:rPr>
              <a:t>Typically corresponds to a model Element</a:t>
            </a:r>
          </a:p>
        </p:txBody>
      </p:sp>
      <p:cxnSp>
        <p:nvCxnSpPr>
          <p:cNvPr id="6" name="Straight Arrow Connector 5">
            <a:extLst>
              <a:ext uri="{FF2B5EF4-FFF2-40B4-BE49-F238E27FC236}">
                <a16:creationId xmlns:a16="http://schemas.microsoft.com/office/drawing/2014/main" id="{0E1DD2FD-E21A-C665-897F-B60D488B6706}"/>
              </a:ext>
            </a:extLst>
          </p:cNvPr>
          <p:cNvCxnSpPr>
            <a:cxnSpLocks/>
            <a:stCxn id="4" idx="1"/>
          </p:cNvCxnSpPr>
          <p:nvPr/>
        </p:nvCxnSpPr>
        <p:spPr>
          <a:xfrm flipH="1">
            <a:off x="2939143" y="2085267"/>
            <a:ext cx="1229095" cy="453836"/>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3DA651DB-F900-815C-94CB-D42632B57453}"/>
              </a:ext>
            </a:extLst>
          </p:cNvPr>
          <p:cNvSpPr txBox="1"/>
          <p:nvPr/>
        </p:nvSpPr>
        <p:spPr>
          <a:xfrm>
            <a:off x="6881751" y="2442855"/>
            <a:ext cx="1615785" cy="553998"/>
          </a:xfrm>
          <a:custGeom>
            <a:avLst/>
            <a:gdLst>
              <a:gd name="connsiteX0" fmla="*/ 0 w 1615785"/>
              <a:gd name="connsiteY0" fmla="*/ 0 h 553998"/>
              <a:gd name="connsiteX1" fmla="*/ 522437 w 1615785"/>
              <a:gd name="connsiteY1" fmla="*/ 0 h 553998"/>
              <a:gd name="connsiteX2" fmla="*/ 1012559 w 1615785"/>
              <a:gd name="connsiteY2" fmla="*/ 0 h 553998"/>
              <a:gd name="connsiteX3" fmla="*/ 1615785 w 1615785"/>
              <a:gd name="connsiteY3" fmla="*/ 0 h 553998"/>
              <a:gd name="connsiteX4" fmla="*/ 1615785 w 1615785"/>
              <a:gd name="connsiteY4" fmla="*/ 553998 h 553998"/>
              <a:gd name="connsiteX5" fmla="*/ 1109506 w 1615785"/>
              <a:gd name="connsiteY5" fmla="*/ 553998 h 553998"/>
              <a:gd name="connsiteX6" fmla="*/ 538595 w 1615785"/>
              <a:gd name="connsiteY6" fmla="*/ 553998 h 553998"/>
              <a:gd name="connsiteX7" fmla="*/ 0 w 1615785"/>
              <a:gd name="connsiteY7" fmla="*/ 553998 h 553998"/>
              <a:gd name="connsiteX8" fmla="*/ 0 w 1615785"/>
              <a:gd name="connsiteY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785" h="553998" extrusionOk="0">
                <a:moveTo>
                  <a:pt x="0" y="0"/>
                </a:moveTo>
                <a:cubicBezTo>
                  <a:pt x="108884" y="-19351"/>
                  <a:pt x="348298" y="15475"/>
                  <a:pt x="522437" y="0"/>
                </a:cubicBezTo>
                <a:cubicBezTo>
                  <a:pt x="696576" y="-15475"/>
                  <a:pt x="769527" y="9180"/>
                  <a:pt x="1012559" y="0"/>
                </a:cubicBezTo>
                <a:cubicBezTo>
                  <a:pt x="1255591" y="-9180"/>
                  <a:pt x="1395462" y="-25668"/>
                  <a:pt x="1615785" y="0"/>
                </a:cubicBezTo>
                <a:cubicBezTo>
                  <a:pt x="1590434" y="154745"/>
                  <a:pt x="1616678" y="295756"/>
                  <a:pt x="1615785" y="553998"/>
                </a:cubicBezTo>
                <a:cubicBezTo>
                  <a:pt x="1501596" y="550744"/>
                  <a:pt x="1233162" y="544577"/>
                  <a:pt x="1109506" y="553998"/>
                </a:cubicBezTo>
                <a:cubicBezTo>
                  <a:pt x="985850" y="563419"/>
                  <a:pt x="801237" y="539196"/>
                  <a:pt x="538595" y="553998"/>
                </a:cubicBezTo>
                <a:cubicBezTo>
                  <a:pt x="275953" y="568800"/>
                  <a:pt x="154352" y="576983"/>
                  <a:pt x="0" y="553998"/>
                </a:cubicBezTo>
                <a:cubicBezTo>
                  <a:pt x="-17176" y="315567"/>
                  <a:pt x="-500" y="243132"/>
                  <a:pt x="0" y="0"/>
                </a:cubicBezTo>
                <a:close/>
              </a:path>
            </a:pathLst>
          </a:custGeom>
          <a:noFill/>
          <a:ln>
            <a:solidFill>
              <a:srgbClr val="FF0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spAutoFit/>
          </a:bodyPr>
          <a:lstStyle/>
          <a:p>
            <a:pPr algn="ctr"/>
            <a:r>
              <a:rPr lang="en-US" sz="1200">
                <a:solidFill>
                  <a:srgbClr val="FF0000"/>
                </a:solidFill>
              </a:rPr>
              <a:t>Can be a value or a reference to model Curve or Surface</a:t>
            </a:r>
          </a:p>
        </p:txBody>
      </p:sp>
      <p:cxnSp>
        <p:nvCxnSpPr>
          <p:cNvPr id="19" name="Straight Arrow Connector 18">
            <a:extLst>
              <a:ext uri="{FF2B5EF4-FFF2-40B4-BE49-F238E27FC236}">
                <a16:creationId xmlns:a16="http://schemas.microsoft.com/office/drawing/2014/main" id="{367DCEB9-7A85-ED5F-1707-7B25F16C4C8D}"/>
              </a:ext>
            </a:extLst>
          </p:cNvPr>
          <p:cNvCxnSpPr>
            <a:cxnSpLocks/>
            <a:stCxn id="18" idx="1"/>
          </p:cNvCxnSpPr>
          <p:nvPr/>
        </p:nvCxnSpPr>
        <p:spPr>
          <a:xfrm flipH="1">
            <a:off x="5896098" y="2719854"/>
            <a:ext cx="985653" cy="152866"/>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6703306-1152-D02C-EF71-1AF496CDC151}"/>
              </a:ext>
            </a:extLst>
          </p:cNvPr>
          <p:cNvCxnSpPr>
            <a:cxnSpLocks/>
            <a:stCxn id="18" idx="1"/>
          </p:cNvCxnSpPr>
          <p:nvPr/>
        </p:nvCxnSpPr>
        <p:spPr>
          <a:xfrm flipH="1">
            <a:off x="5896098" y="2719854"/>
            <a:ext cx="985653" cy="550196"/>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5861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E9BAA3-E333-2B62-5B27-F71050212024}"/>
              </a:ext>
            </a:extLst>
          </p:cNvPr>
          <p:cNvPicPr>
            <a:picLocks noChangeAspect="1"/>
          </p:cNvPicPr>
          <p:nvPr/>
        </p:nvPicPr>
        <p:blipFill>
          <a:blip r:embed="rId3"/>
          <a:stretch>
            <a:fillRect/>
          </a:stretch>
        </p:blipFill>
        <p:spPr>
          <a:xfrm>
            <a:off x="3701661" y="932097"/>
            <a:ext cx="1688828" cy="2337892"/>
          </a:xfrm>
          <a:prstGeom prst="rect">
            <a:avLst/>
          </a:prstGeom>
        </p:spPr>
      </p:pic>
      <p:sp>
        <p:nvSpPr>
          <p:cNvPr id="3" name="Title 2">
            <a:extLst>
              <a:ext uri="{FF2B5EF4-FFF2-40B4-BE49-F238E27FC236}">
                <a16:creationId xmlns:a16="http://schemas.microsoft.com/office/drawing/2014/main" id="{882CA369-8214-93F1-C8CA-087869D98106}"/>
              </a:ext>
            </a:extLst>
          </p:cNvPr>
          <p:cNvSpPr>
            <a:spLocks noGrp="1"/>
          </p:cNvSpPr>
          <p:nvPr>
            <p:ph type="title"/>
          </p:nvPr>
        </p:nvSpPr>
        <p:spPr/>
        <p:txBody>
          <a:bodyPr/>
          <a:lstStyle/>
          <a:p>
            <a:r>
              <a:rPr lang="en-US"/>
              <a:t>Data Model: Presentation Methods</a:t>
            </a:r>
          </a:p>
        </p:txBody>
      </p:sp>
      <p:pic>
        <p:nvPicPr>
          <p:cNvPr id="2" name="Picture 1">
            <a:extLst>
              <a:ext uri="{FF2B5EF4-FFF2-40B4-BE49-F238E27FC236}">
                <a16:creationId xmlns:a16="http://schemas.microsoft.com/office/drawing/2014/main" id="{664286B0-D1F7-8315-9535-0B1A75ED6B68}"/>
              </a:ext>
            </a:extLst>
          </p:cNvPr>
          <p:cNvPicPr>
            <a:picLocks noChangeAspect="1"/>
          </p:cNvPicPr>
          <p:nvPr/>
        </p:nvPicPr>
        <p:blipFill rotWithShape="1">
          <a:blip r:embed="rId4"/>
          <a:srcRect t="1" r="1586" b="42051"/>
          <a:stretch/>
        </p:blipFill>
        <p:spPr>
          <a:xfrm>
            <a:off x="6450723" y="3184510"/>
            <a:ext cx="2311700" cy="1628078"/>
          </a:xfrm>
          <a:prstGeom prst="rect">
            <a:avLst/>
          </a:prstGeom>
        </p:spPr>
      </p:pic>
      <p:pic>
        <p:nvPicPr>
          <p:cNvPr id="5" name="Picture 4" descr="A colorful map of different colors&#10;&#10;Description automatically generated">
            <a:extLst>
              <a:ext uri="{FF2B5EF4-FFF2-40B4-BE49-F238E27FC236}">
                <a16:creationId xmlns:a16="http://schemas.microsoft.com/office/drawing/2014/main" id="{166C4B64-8C1F-08D3-D68C-8DE8B0ACC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357" y="932097"/>
            <a:ext cx="2156843" cy="1848722"/>
          </a:xfrm>
          <a:prstGeom prst="rect">
            <a:avLst/>
          </a:prstGeom>
        </p:spPr>
      </p:pic>
      <p:pic>
        <p:nvPicPr>
          <p:cNvPr id="11" name="Picture 10" descr="A drawing of a structure&#10;&#10;Description automatically generated">
            <a:extLst>
              <a:ext uri="{FF2B5EF4-FFF2-40B4-BE49-F238E27FC236}">
                <a16:creationId xmlns:a16="http://schemas.microsoft.com/office/drawing/2014/main" id="{CA8FEF41-339C-7113-E7DF-80B586F85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5843" y="3437755"/>
            <a:ext cx="2467966" cy="1435908"/>
          </a:xfrm>
          <a:prstGeom prst="rect">
            <a:avLst/>
          </a:prstGeom>
        </p:spPr>
      </p:pic>
      <p:pic>
        <p:nvPicPr>
          <p:cNvPr id="12" name="Picture 2" descr="C:\Planning\AVF\Ecotect_AirFlow1.jpg">
            <a:extLst>
              <a:ext uri="{FF2B5EF4-FFF2-40B4-BE49-F238E27FC236}">
                <a16:creationId xmlns:a16="http://schemas.microsoft.com/office/drawing/2014/main" id="{0010F6B5-F4B8-9817-33C6-6FFC1C033856}"/>
              </a:ext>
            </a:extLst>
          </p:cNvPr>
          <p:cNvPicPr>
            <a:picLocks noChangeAspect="1" noChangeArrowheads="1"/>
          </p:cNvPicPr>
          <p:nvPr/>
        </p:nvPicPr>
        <p:blipFill rotWithShape="1">
          <a:blip r:embed="rId7" cstate="print"/>
          <a:srcRect l="32856" t="26573" r="12901" b="12457"/>
          <a:stretch/>
        </p:blipFill>
        <p:spPr bwMode="auto">
          <a:xfrm>
            <a:off x="6795297" y="946763"/>
            <a:ext cx="2093727" cy="2015301"/>
          </a:xfrm>
          <a:prstGeom prst="rect">
            <a:avLst/>
          </a:prstGeom>
          <a:noFill/>
        </p:spPr>
      </p:pic>
      <p:cxnSp>
        <p:nvCxnSpPr>
          <p:cNvPr id="15" name="Straight Arrow Connector 14">
            <a:extLst>
              <a:ext uri="{FF2B5EF4-FFF2-40B4-BE49-F238E27FC236}">
                <a16:creationId xmlns:a16="http://schemas.microsoft.com/office/drawing/2014/main" id="{FAEAC82C-31D9-AD46-8017-645C83953DE0}"/>
              </a:ext>
            </a:extLst>
          </p:cNvPr>
          <p:cNvCxnSpPr/>
          <p:nvPr/>
        </p:nvCxnSpPr>
        <p:spPr>
          <a:xfrm flipH="1">
            <a:off x="2798956" y="1193180"/>
            <a:ext cx="9027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9BD4EB1-EB6A-5CC1-9228-C0C034035E4B}"/>
              </a:ext>
            </a:extLst>
          </p:cNvPr>
          <p:cNvCxnSpPr>
            <a:cxnSpLocks/>
          </p:cNvCxnSpPr>
          <p:nvPr/>
        </p:nvCxnSpPr>
        <p:spPr>
          <a:xfrm>
            <a:off x="5313013" y="2962064"/>
            <a:ext cx="1260631" cy="47569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413F1CB-A2DF-2936-A251-5B4C7DF4CCF7}"/>
              </a:ext>
            </a:extLst>
          </p:cNvPr>
          <p:cNvCxnSpPr>
            <a:cxnSpLocks/>
          </p:cNvCxnSpPr>
          <p:nvPr/>
        </p:nvCxnSpPr>
        <p:spPr>
          <a:xfrm flipV="1">
            <a:off x="5313013" y="2181436"/>
            <a:ext cx="1260631" cy="3001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1" name="Arc 40">
            <a:extLst>
              <a:ext uri="{FF2B5EF4-FFF2-40B4-BE49-F238E27FC236}">
                <a16:creationId xmlns:a16="http://schemas.microsoft.com/office/drawing/2014/main" id="{08DCDAC6-72A5-9B13-9FD1-E90C7C88765D}"/>
              </a:ext>
            </a:extLst>
          </p:cNvPr>
          <p:cNvSpPr/>
          <p:nvPr/>
        </p:nvSpPr>
        <p:spPr>
          <a:xfrm flipH="1">
            <a:off x="3285745" y="2197137"/>
            <a:ext cx="1306143" cy="1739891"/>
          </a:xfrm>
          <a:prstGeom prst="arc">
            <a:avLst>
              <a:gd name="adj1" fmla="val 16856250"/>
              <a:gd name="adj2" fmla="val 3387639"/>
            </a:avLst>
          </a:pr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50" name="Picture 49">
            <a:extLst>
              <a:ext uri="{FF2B5EF4-FFF2-40B4-BE49-F238E27FC236}">
                <a16:creationId xmlns:a16="http://schemas.microsoft.com/office/drawing/2014/main" id="{C4703007-96A5-D3D7-0CF5-76AEB3336C1A}"/>
              </a:ext>
            </a:extLst>
          </p:cNvPr>
          <p:cNvPicPr>
            <a:picLocks noChangeAspect="1"/>
          </p:cNvPicPr>
          <p:nvPr/>
        </p:nvPicPr>
        <p:blipFill>
          <a:blip r:embed="rId8"/>
          <a:stretch>
            <a:fillRect/>
          </a:stretch>
        </p:blipFill>
        <p:spPr>
          <a:xfrm>
            <a:off x="387280" y="3041902"/>
            <a:ext cx="2676812" cy="1770686"/>
          </a:xfrm>
          <a:prstGeom prst="rect">
            <a:avLst/>
          </a:prstGeom>
        </p:spPr>
      </p:pic>
      <p:cxnSp>
        <p:nvCxnSpPr>
          <p:cNvPr id="16" name="Straight Arrow Connector 15">
            <a:extLst>
              <a:ext uri="{FF2B5EF4-FFF2-40B4-BE49-F238E27FC236}">
                <a16:creationId xmlns:a16="http://schemas.microsoft.com/office/drawing/2014/main" id="{C00869B2-92F1-1DC4-341B-790413F7D67E}"/>
              </a:ext>
            </a:extLst>
          </p:cNvPr>
          <p:cNvCxnSpPr>
            <a:cxnSpLocks/>
          </p:cNvCxnSpPr>
          <p:nvPr/>
        </p:nvCxnSpPr>
        <p:spPr>
          <a:xfrm flipH="1">
            <a:off x="2051824" y="1644804"/>
            <a:ext cx="1741465" cy="18862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1868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E9BAA3-E333-2B62-5B27-F71050212024}"/>
              </a:ext>
            </a:extLst>
          </p:cNvPr>
          <p:cNvPicPr>
            <a:picLocks noChangeAspect="1"/>
          </p:cNvPicPr>
          <p:nvPr/>
        </p:nvPicPr>
        <p:blipFill>
          <a:blip r:embed="rId3"/>
          <a:stretch>
            <a:fillRect/>
          </a:stretch>
        </p:blipFill>
        <p:spPr>
          <a:xfrm>
            <a:off x="368490" y="1576938"/>
            <a:ext cx="1688828" cy="2337892"/>
          </a:xfrm>
          <a:prstGeom prst="rect">
            <a:avLst/>
          </a:prstGeom>
        </p:spPr>
      </p:pic>
      <p:pic>
        <p:nvPicPr>
          <p:cNvPr id="31" name="Picture 30">
            <a:extLst>
              <a:ext uri="{FF2B5EF4-FFF2-40B4-BE49-F238E27FC236}">
                <a16:creationId xmlns:a16="http://schemas.microsoft.com/office/drawing/2014/main" id="{C97D71F6-0F87-1DCE-4B29-609943A9369B}"/>
              </a:ext>
            </a:extLst>
          </p:cNvPr>
          <p:cNvPicPr>
            <a:picLocks noChangeAspect="1"/>
          </p:cNvPicPr>
          <p:nvPr/>
        </p:nvPicPr>
        <p:blipFill>
          <a:blip r:embed="rId4"/>
          <a:stretch>
            <a:fillRect/>
          </a:stretch>
        </p:blipFill>
        <p:spPr>
          <a:xfrm>
            <a:off x="1904427" y="1226547"/>
            <a:ext cx="2404882" cy="3470223"/>
          </a:xfrm>
          <a:prstGeom prst="rect">
            <a:avLst/>
          </a:prstGeom>
        </p:spPr>
      </p:pic>
      <p:pic>
        <p:nvPicPr>
          <p:cNvPr id="36" name="Picture 35">
            <a:extLst>
              <a:ext uri="{FF2B5EF4-FFF2-40B4-BE49-F238E27FC236}">
                <a16:creationId xmlns:a16="http://schemas.microsoft.com/office/drawing/2014/main" id="{D8EB518F-EC6A-C8A8-5174-5A9D8458A613}"/>
              </a:ext>
            </a:extLst>
          </p:cNvPr>
          <p:cNvPicPr>
            <a:picLocks noChangeAspect="1"/>
          </p:cNvPicPr>
          <p:nvPr/>
        </p:nvPicPr>
        <p:blipFill>
          <a:blip r:embed="rId5"/>
          <a:stretch>
            <a:fillRect/>
          </a:stretch>
        </p:blipFill>
        <p:spPr>
          <a:xfrm>
            <a:off x="3945512" y="1101192"/>
            <a:ext cx="2404881" cy="3465726"/>
          </a:xfrm>
          <a:prstGeom prst="rect">
            <a:avLst/>
          </a:prstGeom>
        </p:spPr>
      </p:pic>
      <p:sp>
        <p:nvSpPr>
          <p:cNvPr id="3" name="Title 2">
            <a:extLst>
              <a:ext uri="{FF2B5EF4-FFF2-40B4-BE49-F238E27FC236}">
                <a16:creationId xmlns:a16="http://schemas.microsoft.com/office/drawing/2014/main" id="{882CA369-8214-93F1-C8CA-087869D98106}"/>
              </a:ext>
            </a:extLst>
          </p:cNvPr>
          <p:cNvSpPr>
            <a:spLocks noGrp="1"/>
          </p:cNvSpPr>
          <p:nvPr>
            <p:ph type="title"/>
          </p:nvPr>
        </p:nvSpPr>
        <p:spPr/>
        <p:txBody>
          <a:bodyPr/>
          <a:lstStyle/>
          <a:p>
            <a:r>
              <a:rPr lang="en-US"/>
              <a:t>Data Model: Display Styles </a:t>
            </a:r>
          </a:p>
        </p:txBody>
      </p:sp>
      <p:pic>
        <p:nvPicPr>
          <p:cNvPr id="27" name="Picture 26">
            <a:extLst>
              <a:ext uri="{FF2B5EF4-FFF2-40B4-BE49-F238E27FC236}">
                <a16:creationId xmlns:a16="http://schemas.microsoft.com/office/drawing/2014/main" id="{E6E47665-D760-4589-452F-65D19089DF2A}"/>
              </a:ext>
            </a:extLst>
          </p:cNvPr>
          <p:cNvPicPr>
            <a:picLocks noChangeAspect="1"/>
          </p:cNvPicPr>
          <p:nvPr/>
        </p:nvPicPr>
        <p:blipFill>
          <a:blip r:embed="rId6"/>
          <a:stretch>
            <a:fillRect/>
          </a:stretch>
        </p:blipFill>
        <p:spPr>
          <a:xfrm>
            <a:off x="6082968" y="834640"/>
            <a:ext cx="2404882" cy="3474219"/>
          </a:xfrm>
          <a:prstGeom prst="rect">
            <a:avLst/>
          </a:prstGeom>
        </p:spPr>
      </p:pic>
      <p:sp>
        <p:nvSpPr>
          <p:cNvPr id="32" name="TextBox 31">
            <a:extLst>
              <a:ext uri="{FF2B5EF4-FFF2-40B4-BE49-F238E27FC236}">
                <a16:creationId xmlns:a16="http://schemas.microsoft.com/office/drawing/2014/main" id="{BD8B1D35-A80B-301C-C5AA-02F88A6DC948}"/>
              </a:ext>
            </a:extLst>
          </p:cNvPr>
          <p:cNvSpPr txBox="1"/>
          <p:nvPr/>
        </p:nvSpPr>
        <p:spPr>
          <a:xfrm>
            <a:off x="368490" y="1011104"/>
            <a:ext cx="1367705" cy="369332"/>
          </a:xfrm>
          <a:prstGeom prst="rect">
            <a:avLst/>
          </a:prstGeom>
          <a:noFill/>
        </p:spPr>
        <p:txBody>
          <a:bodyPr wrap="square" lIns="0" tIns="0" rIns="0" bIns="0" rtlCol="0">
            <a:spAutoFit/>
          </a:bodyPr>
          <a:lstStyle/>
          <a:p>
            <a:pPr algn="ctr"/>
            <a:r>
              <a:rPr lang="en-US" sz="1200">
                <a:solidFill>
                  <a:srgbClr val="FF0000"/>
                </a:solidFill>
              </a:rPr>
              <a:t>Five presentation methods</a:t>
            </a:r>
          </a:p>
        </p:txBody>
      </p:sp>
      <p:sp>
        <p:nvSpPr>
          <p:cNvPr id="33" name="TextBox 32">
            <a:extLst>
              <a:ext uri="{FF2B5EF4-FFF2-40B4-BE49-F238E27FC236}">
                <a16:creationId xmlns:a16="http://schemas.microsoft.com/office/drawing/2014/main" id="{2CEDF256-82EB-9C68-E964-B5C8B6DDFCCE}"/>
              </a:ext>
            </a:extLst>
          </p:cNvPr>
          <p:cNvSpPr txBox="1"/>
          <p:nvPr/>
        </p:nvSpPr>
        <p:spPr>
          <a:xfrm>
            <a:off x="5147953" y="4398958"/>
            <a:ext cx="3339897" cy="369332"/>
          </a:xfrm>
          <a:prstGeom prst="rect">
            <a:avLst/>
          </a:prstGeom>
          <a:noFill/>
        </p:spPr>
        <p:txBody>
          <a:bodyPr wrap="square" lIns="0" tIns="0" rIns="0" bIns="0" rtlCol="0">
            <a:spAutoFit/>
          </a:bodyPr>
          <a:lstStyle/>
          <a:p>
            <a:pPr algn="ctr"/>
            <a:r>
              <a:rPr lang="en-US" sz="1200">
                <a:solidFill>
                  <a:srgbClr val="FF0000"/>
                </a:solidFill>
              </a:rPr>
              <a:t>Colors and Legend have minor variations per presentation method</a:t>
            </a:r>
          </a:p>
        </p:txBody>
      </p:sp>
      <p:sp>
        <p:nvSpPr>
          <p:cNvPr id="34" name="TextBox 33">
            <a:extLst>
              <a:ext uri="{FF2B5EF4-FFF2-40B4-BE49-F238E27FC236}">
                <a16:creationId xmlns:a16="http://schemas.microsoft.com/office/drawing/2014/main" id="{75DFD6BF-C669-D80B-6EC6-3BD465E59859}"/>
              </a:ext>
            </a:extLst>
          </p:cNvPr>
          <p:cNvSpPr txBox="1"/>
          <p:nvPr/>
        </p:nvSpPr>
        <p:spPr>
          <a:xfrm>
            <a:off x="1736195" y="4564190"/>
            <a:ext cx="2642460" cy="184666"/>
          </a:xfrm>
          <a:prstGeom prst="rect">
            <a:avLst/>
          </a:prstGeom>
          <a:noFill/>
        </p:spPr>
        <p:txBody>
          <a:bodyPr wrap="square" lIns="0" tIns="0" rIns="0" bIns="0" rtlCol="0">
            <a:spAutoFit/>
          </a:bodyPr>
          <a:lstStyle/>
          <a:p>
            <a:pPr algn="ctr"/>
            <a:r>
              <a:rPr lang="en-US" sz="1200">
                <a:solidFill>
                  <a:srgbClr val="FF0000"/>
                </a:solidFill>
              </a:rPr>
              <a:t>Settings are per method </a:t>
            </a:r>
          </a:p>
        </p:txBody>
      </p:sp>
    </p:spTree>
    <p:extLst>
      <p:ext uri="{BB962C8B-B14F-4D97-AF65-F5344CB8AC3E}">
        <p14:creationId xmlns:p14="http://schemas.microsoft.com/office/powerpoint/2010/main" val="1732586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E0CCC6B-DCE6-EF5E-4DDD-ACC0CBD8F776}"/>
              </a:ext>
            </a:extLst>
          </p:cNvPr>
          <p:cNvGraphicFramePr>
            <a:graphicFrameLocks noGrp="1" noDrilldown="1" noMove="1" noResize="1"/>
          </p:cNvGraphicFramePr>
          <p:nvPr>
            <p:ph idx="1"/>
            <p:extLst>
              <p:ext uri="{D42A27DB-BD31-4B8C-83A1-F6EECF244321}">
                <p14:modId xmlns:p14="http://schemas.microsoft.com/office/powerpoint/2010/main" val="1728760576"/>
              </p:ext>
            </p:extLst>
          </p:nvPr>
        </p:nvGraphicFramePr>
        <p:xfrm>
          <a:off x="368300" y="1189038"/>
          <a:ext cx="8407400" cy="3108959"/>
        </p:xfrm>
        <a:graphic>
          <a:graphicData uri="http://schemas.openxmlformats.org/drawingml/2006/table">
            <a:tbl>
              <a:tblPr firstRow="1" bandRow="1">
                <a:tableStyleId>{FABFCF23-3B69-468F-B69F-88F6DE6A72F2}</a:tableStyleId>
              </a:tblPr>
              <a:tblGrid>
                <a:gridCol w="1681480">
                  <a:extLst>
                    <a:ext uri="{9D8B030D-6E8A-4147-A177-3AD203B41FA5}">
                      <a16:colId xmlns:a16="http://schemas.microsoft.com/office/drawing/2014/main" val="3722492616"/>
                    </a:ext>
                  </a:extLst>
                </a:gridCol>
                <a:gridCol w="1067493">
                  <a:extLst>
                    <a:ext uri="{9D8B030D-6E8A-4147-A177-3AD203B41FA5}">
                      <a16:colId xmlns:a16="http://schemas.microsoft.com/office/drawing/2014/main" val="86710605"/>
                    </a:ext>
                  </a:extLst>
                </a:gridCol>
                <a:gridCol w="1033153">
                  <a:extLst>
                    <a:ext uri="{9D8B030D-6E8A-4147-A177-3AD203B41FA5}">
                      <a16:colId xmlns:a16="http://schemas.microsoft.com/office/drawing/2014/main" val="3326332992"/>
                    </a:ext>
                  </a:extLst>
                </a:gridCol>
                <a:gridCol w="1151906">
                  <a:extLst>
                    <a:ext uri="{9D8B030D-6E8A-4147-A177-3AD203B41FA5}">
                      <a16:colId xmlns:a16="http://schemas.microsoft.com/office/drawing/2014/main" val="3890175327"/>
                    </a:ext>
                  </a:extLst>
                </a:gridCol>
                <a:gridCol w="3473368">
                  <a:extLst>
                    <a:ext uri="{9D8B030D-6E8A-4147-A177-3AD203B41FA5}">
                      <a16:colId xmlns:a16="http://schemas.microsoft.com/office/drawing/2014/main" val="2455564542"/>
                    </a:ext>
                  </a:extLst>
                </a:gridCol>
              </a:tblGrid>
              <a:tr h="444137">
                <a:tc rowSpan="2">
                  <a:txBody>
                    <a:bodyPr/>
                    <a:lstStyle/>
                    <a:p>
                      <a:r>
                        <a:rPr lang="en-US" sz="1350" b="1" kern="1200">
                          <a:solidFill>
                            <a:schemeClr val="lt1"/>
                          </a:solidFill>
                          <a:effectLst/>
                        </a:rPr>
                        <a:t>Presentation method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gridSpan="3">
                  <a:txBody>
                    <a:bodyPr/>
                    <a:lstStyle/>
                    <a:p>
                      <a:pPr algn="ctr"/>
                      <a:r>
                        <a:rPr lang="en-US" sz="1350" b="1" kern="1200">
                          <a:solidFill>
                            <a:schemeClr val="lt1"/>
                          </a:solidFill>
                          <a:effectLst/>
                        </a:rPr>
                        <a:t>Domain geometry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hMerge="1">
                  <a:txBody>
                    <a:bodyPr/>
                    <a:lstStyle/>
                    <a:p>
                      <a:endParaRPr lang="en-US"/>
                    </a:p>
                  </a:txBody>
                  <a:tcPr/>
                </a:tc>
                <a:tc hMerge="1">
                  <a:txBody>
                    <a:bodyPr/>
                    <a:lstStyle/>
                    <a:p>
                      <a:endParaRPr lang="en-US"/>
                    </a:p>
                  </a:txBody>
                  <a:tcPr/>
                </a:tc>
                <a:tc rowSpan="2">
                  <a:txBody>
                    <a:bodyPr/>
                    <a:lstStyle/>
                    <a:p>
                      <a:r>
                        <a:rPr lang="en-US" sz="1350" b="1" kern="1200">
                          <a:solidFill>
                            <a:schemeClr val="lt1"/>
                          </a:solidFill>
                          <a:effectLst/>
                        </a:rPr>
                        <a:t>Restrictions &amp; interpretations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extLst>
                  <a:ext uri="{0D108BD9-81ED-4DB2-BD59-A6C34878D82A}">
                    <a16:rowId xmlns:a16="http://schemas.microsoft.com/office/drawing/2014/main" val="2550871748"/>
                  </a:ext>
                </a:extLst>
              </a:tr>
              <a:tr h="444137">
                <a:tc vMerge="1">
                  <a:txBody>
                    <a:bodyPr/>
                    <a:lstStyle/>
                    <a:p>
                      <a:pPr algn="l" fontAlgn="t"/>
                      <a:endParaRPr lang="en-US">
                        <a:effectLst/>
                      </a:endParaRPr>
                    </a:p>
                  </a:txBody>
                  <a:tcPr marL="63500" marR="63500" marT="44450" marB="44450"/>
                </a:tc>
                <a:tc>
                  <a:txBody>
                    <a:bodyPr/>
                    <a:lstStyle/>
                    <a:p>
                      <a:pPr marL="0" algn="ctr" defTabSz="685800" rtl="0" eaLnBrk="1" fontAlgn="t" latinLnBrk="0" hangingPunct="1"/>
                      <a:r>
                        <a:rPr lang="en-US" sz="1350" b="1" kern="1200">
                          <a:solidFill>
                            <a:schemeClr val="lt1"/>
                          </a:solidFill>
                          <a:effectLst/>
                        </a:rPr>
                        <a:t>Surface</a:t>
                      </a:r>
                      <a:endParaRPr lang="en-US" sz="1350" b="1" kern="1200">
                        <a:solidFill>
                          <a:schemeClr val="lt1"/>
                        </a:solidFill>
                        <a:effectLst/>
                        <a:latin typeface="+mn-lt"/>
                        <a:ea typeface="+mn-ea"/>
                        <a:cs typeface="+mn-cs"/>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marL="0" algn="ctr" defTabSz="685800" rtl="0" eaLnBrk="1" fontAlgn="t" latinLnBrk="0" hangingPunct="1"/>
                      <a:r>
                        <a:rPr lang="en-US" sz="1350" b="1" kern="1200">
                          <a:solidFill>
                            <a:schemeClr val="lt1"/>
                          </a:solidFill>
                          <a:effectLst/>
                        </a:rPr>
                        <a:t>Curve</a:t>
                      </a:r>
                      <a:endParaRPr lang="en-US" sz="1350" b="1" kern="1200">
                        <a:solidFill>
                          <a:schemeClr val="lt1"/>
                        </a:solidFill>
                        <a:effectLst/>
                        <a:latin typeface="+mn-lt"/>
                        <a:ea typeface="+mn-ea"/>
                        <a:cs typeface="+mn-cs"/>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marL="0" algn="ctr" defTabSz="685800" rtl="0" eaLnBrk="1" fontAlgn="t" latinLnBrk="0" hangingPunct="1"/>
                      <a:r>
                        <a:rPr lang="en-US" sz="1350" b="1" kern="1200">
                          <a:solidFill>
                            <a:schemeClr val="lt1"/>
                          </a:solidFill>
                          <a:effectLst/>
                        </a:rPr>
                        <a:t>"Free" 3d</a:t>
                      </a:r>
                      <a:endParaRPr lang="en-US" sz="1350" b="1" kern="1200">
                        <a:solidFill>
                          <a:schemeClr val="lt1"/>
                        </a:solidFill>
                        <a:effectLst/>
                        <a:latin typeface="+mn-lt"/>
                        <a:ea typeface="+mn-ea"/>
                        <a:cs typeface="+mn-cs"/>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vMerge="1">
                  <a:txBody>
                    <a:bodyPr/>
                    <a:lstStyle/>
                    <a:p>
                      <a:pPr algn="l" fontAlgn="t"/>
                      <a:endParaRPr lang="en-US">
                        <a:effectLst/>
                      </a:endParaRPr>
                    </a:p>
                  </a:txBody>
                  <a:tcPr marL="63500" marR="63500" marT="44450" marB="44450"/>
                </a:tc>
                <a:extLst>
                  <a:ext uri="{0D108BD9-81ED-4DB2-BD59-A6C34878D82A}">
                    <a16:rowId xmlns:a16="http://schemas.microsoft.com/office/drawing/2014/main" val="1529242713"/>
                  </a:ext>
                </a:extLst>
              </a:tr>
              <a:tr h="444137">
                <a:tc>
                  <a:txBody>
                    <a:bodyPr/>
                    <a:lstStyle/>
                    <a:p>
                      <a:pPr algn="l" fontAlgn="t"/>
                      <a:r>
                        <a:rPr lang="en-US" b="1">
                          <a:effectLst/>
                        </a:rPr>
                        <a:t>Colored Surfaces</a:t>
                      </a:r>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For vector values use their lengths</a:t>
                      </a: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7391974"/>
                  </a:ext>
                </a:extLst>
              </a:tr>
              <a:tr h="444137">
                <a:tc>
                  <a:txBody>
                    <a:bodyPr/>
                    <a:lstStyle/>
                    <a:p>
                      <a:pPr algn="l" fontAlgn="t"/>
                      <a:r>
                        <a:rPr lang="en-US" b="1">
                          <a:effectLst/>
                        </a:rPr>
                        <a:t>Markers with Text</a:t>
                      </a:r>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 “ ---</a:t>
                      </a: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6367301"/>
                  </a:ext>
                </a:extLst>
              </a:tr>
              <a:tr h="444137">
                <a:tc>
                  <a:txBody>
                    <a:bodyPr/>
                    <a:lstStyle/>
                    <a:p>
                      <a:pPr algn="l" fontAlgn="t"/>
                      <a:r>
                        <a:rPr lang="en-US" b="1">
                          <a:effectLst/>
                        </a:rPr>
                        <a:t>Diagrams</a:t>
                      </a:r>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effectLst/>
                        </a:rPr>
                        <a:t>--- “ ---</a:t>
                      </a: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824985"/>
                  </a:ext>
                </a:extLst>
              </a:tr>
              <a:tr h="444137">
                <a:tc>
                  <a:txBody>
                    <a:bodyPr/>
                    <a:lstStyle/>
                    <a:p>
                      <a:pPr algn="l" fontAlgn="t"/>
                      <a:r>
                        <a:rPr lang="en-US" b="1">
                          <a:effectLst/>
                        </a:rPr>
                        <a:t>Vectors</a:t>
                      </a:r>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Must have vector values</a:t>
                      </a: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7712957"/>
                  </a:ext>
                </a:extLst>
              </a:tr>
              <a:tr h="444137">
                <a:tc>
                  <a:txBody>
                    <a:bodyPr/>
                    <a:lstStyle/>
                    <a:p>
                      <a:pPr algn="l" fontAlgn="t"/>
                      <a:r>
                        <a:rPr lang="en-US" b="1">
                          <a:effectLst/>
                        </a:rPr>
                        <a:t>Deformations</a:t>
                      </a:r>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a:effectLst/>
                      </a:endParaRP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Must have vector values</a:t>
                      </a:r>
                    </a:p>
                  </a:txBody>
                  <a:tcPr marL="63500" marR="63500" marT="44450" marB="44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981699"/>
                  </a:ext>
                </a:extLst>
              </a:tr>
            </a:tbl>
          </a:graphicData>
        </a:graphic>
      </p:graphicFrame>
      <p:sp>
        <p:nvSpPr>
          <p:cNvPr id="3" name="Title 2">
            <a:extLst>
              <a:ext uri="{FF2B5EF4-FFF2-40B4-BE49-F238E27FC236}">
                <a16:creationId xmlns:a16="http://schemas.microsoft.com/office/drawing/2014/main" id="{B2D22A51-E515-5AEA-AECA-5D372D88BEC5}"/>
              </a:ext>
            </a:extLst>
          </p:cNvPr>
          <p:cNvSpPr>
            <a:spLocks noGrp="1"/>
          </p:cNvSpPr>
          <p:nvPr>
            <p:ph type="title"/>
          </p:nvPr>
        </p:nvSpPr>
        <p:spPr/>
        <p:txBody>
          <a:bodyPr/>
          <a:lstStyle/>
          <a:p>
            <a:r>
              <a:rPr lang="en-US"/>
              <a:t>Presentation methods vs results “shape”</a:t>
            </a:r>
          </a:p>
        </p:txBody>
      </p:sp>
      <p:pic>
        <p:nvPicPr>
          <p:cNvPr id="6" name="Graphic 5" descr="Checkmark with solid fill">
            <a:extLst>
              <a:ext uri="{FF2B5EF4-FFF2-40B4-BE49-F238E27FC236}">
                <a16:creationId xmlns:a16="http://schemas.microsoft.com/office/drawing/2014/main" id="{EF97A83C-4C0C-36FC-7EE7-D21275FC4B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0694" y="2111207"/>
            <a:ext cx="339187" cy="339187"/>
          </a:xfrm>
          <a:prstGeom prst="rect">
            <a:avLst/>
          </a:prstGeom>
        </p:spPr>
      </p:pic>
      <p:pic>
        <p:nvPicPr>
          <p:cNvPr id="7" name="Graphic 6" descr="Checkmark with solid fill">
            <a:extLst>
              <a:ext uri="{FF2B5EF4-FFF2-40B4-BE49-F238E27FC236}">
                <a16:creationId xmlns:a16="http://schemas.microsoft.com/office/drawing/2014/main" id="{E37BA835-4246-1873-0D95-DDDFC5548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1347" y="2131620"/>
            <a:ext cx="339187" cy="339187"/>
          </a:xfrm>
          <a:prstGeom prst="rect">
            <a:avLst/>
          </a:prstGeom>
        </p:spPr>
      </p:pic>
      <p:pic>
        <p:nvPicPr>
          <p:cNvPr id="8" name="Graphic 7" descr="Checkmark with solid fill">
            <a:extLst>
              <a:ext uri="{FF2B5EF4-FFF2-40B4-BE49-F238E27FC236}">
                <a16:creationId xmlns:a16="http://schemas.microsoft.com/office/drawing/2014/main" id="{5501DBF1-2082-257D-F044-1A52ECAFF9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2131620"/>
            <a:ext cx="339187" cy="339187"/>
          </a:xfrm>
          <a:prstGeom prst="rect">
            <a:avLst/>
          </a:prstGeom>
        </p:spPr>
      </p:pic>
      <p:pic>
        <p:nvPicPr>
          <p:cNvPr id="13" name="Graphic 12" descr="Checkmark with solid fill">
            <a:extLst>
              <a:ext uri="{FF2B5EF4-FFF2-40B4-BE49-F238E27FC236}">
                <a16:creationId xmlns:a16="http://schemas.microsoft.com/office/drawing/2014/main" id="{5460B066-4F3E-7276-1232-883B768AC1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0693" y="2571750"/>
            <a:ext cx="339187" cy="339187"/>
          </a:xfrm>
          <a:prstGeom prst="rect">
            <a:avLst/>
          </a:prstGeom>
        </p:spPr>
      </p:pic>
      <p:pic>
        <p:nvPicPr>
          <p:cNvPr id="14" name="Graphic 13" descr="Checkmark with solid fill">
            <a:extLst>
              <a:ext uri="{FF2B5EF4-FFF2-40B4-BE49-F238E27FC236}">
                <a16:creationId xmlns:a16="http://schemas.microsoft.com/office/drawing/2014/main" id="{BBE79DBD-2959-2481-7BB1-64DF4C5A8F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1346" y="2571749"/>
            <a:ext cx="339187" cy="339187"/>
          </a:xfrm>
          <a:prstGeom prst="rect">
            <a:avLst/>
          </a:prstGeom>
        </p:spPr>
      </p:pic>
      <p:pic>
        <p:nvPicPr>
          <p:cNvPr id="15" name="Graphic 14" descr="Checkmark with solid fill">
            <a:extLst>
              <a:ext uri="{FF2B5EF4-FFF2-40B4-BE49-F238E27FC236}">
                <a16:creationId xmlns:a16="http://schemas.microsoft.com/office/drawing/2014/main" id="{89CBDB5B-CDB0-9281-F9EB-182C73F7BF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2581766"/>
            <a:ext cx="339187" cy="339187"/>
          </a:xfrm>
          <a:prstGeom prst="rect">
            <a:avLst/>
          </a:prstGeom>
        </p:spPr>
      </p:pic>
      <p:pic>
        <p:nvPicPr>
          <p:cNvPr id="18" name="Graphic 17" descr="Checkmark with solid fill">
            <a:extLst>
              <a:ext uri="{FF2B5EF4-FFF2-40B4-BE49-F238E27FC236}">
                <a16:creationId xmlns:a16="http://schemas.microsoft.com/office/drawing/2014/main" id="{FB6EDD54-29FF-D378-6ECB-37BF53A7DA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0692" y="3434873"/>
            <a:ext cx="339187" cy="339187"/>
          </a:xfrm>
          <a:prstGeom prst="rect">
            <a:avLst/>
          </a:prstGeom>
        </p:spPr>
      </p:pic>
      <p:pic>
        <p:nvPicPr>
          <p:cNvPr id="19" name="Graphic 18" descr="Checkmark with solid fill">
            <a:extLst>
              <a:ext uri="{FF2B5EF4-FFF2-40B4-BE49-F238E27FC236}">
                <a16:creationId xmlns:a16="http://schemas.microsoft.com/office/drawing/2014/main" id="{019DA12E-4B63-A356-A48C-CAD81EA677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1345" y="3434873"/>
            <a:ext cx="339187" cy="339187"/>
          </a:xfrm>
          <a:prstGeom prst="rect">
            <a:avLst/>
          </a:prstGeom>
        </p:spPr>
      </p:pic>
      <p:pic>
        <p:nvPicPr>
          <p:cNvPr id="20" name="Graphic 19" descr="Checkmark with solid fill">
            <a:extLst>
              <a:ext uri="{FF2B5EF4-FFF2-40B4-BE49-F238E27FC236}">
                <a16:creationId xmlns:a16="http://schemas.microsoft.com/office/drawing/2014/main" id="{03DF3488-1927-D7CE-DB42-6E50148B56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8" y="3434873"/>
            <a:ext cx="339187" cy="339187"/>
          </a:xfrm>
          <a:prstGeom prst="rect">
            <a:avLst/>
          </a:prstGeom>
        </p:spPr>
      </p:pic>
      <p:pic>
        <p:nvPicPr>
          <p:cNvPr id="21" name="Graphic 20" descr="Checkmark with solid fill">
            <a:extLst>
              <a:ext uri="{FF2B5EF4-FFF2-40B4-BE49-F238E27FC236}">
                <a16:creationId xmlns:a16="http://schemas.microsoft.com/office/drawing/2014/main" id="{128EE274-96B0-0746-F807-5A024F0A51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1345" y="3010166"/>
            <a:ext cx="339187" cy="339187"/>
          </a:xfrm>
          <a:prstGeom prst="rect">
            <a:avLst/>
          </a:prstGeom>
        </p:spPr>
      </p:pic>
      <p:pic>
        <p:nvPicPr>
          <p:cNvPr id="22" name="Graphic 21" descr="Checkmark with solid fill">
            <a:extLst>
              <a:ext uri="{FF2B5EF4-FFF2-40B4-BE49-F238E27FC236}">
                <a16:creationId xmlns:a16="http://schemas.microsoft.com/office/drawing/2014/main" id="{80B64178-AF98-B294-A90B-8776E14CAF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0692" y="3895416"/>
            <a:ext cx="339187" cy="339187"/>
          </a:xfrm>
          <a:prstGeom prst="rect">
            <a:avLst/>
          </a:prstGeom>
        </p:spPr>
      </p:pic>
      <p:pic>
        <p:nvPicPr>
          <p:cNvPr id="23" name="Graphic 22" descr="Checkmark with solid fill">
            <a:extLst>
              <a:ext uri="{FF2B5EF4-FFF2-40B4-BE49-F238E27FC236}">
                <a16:creationId xmlns:a16="http://schemas.microsoft.com/office/drawing/2014/main" id="{1690A6AD-C1CA-12EC-D96F-503B78923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1345" y="3895416"/>
            <a:ext cx="339187" cy="339187"/>
          </a:xfrm>
          <a:prstGeom prst="rect">
            <a:avLst/>
          </a:prstGeom>
        </p:spPr>
      </p:pic>
      <p:sp>
        <p:nvSpPr>
          <p:cNvPr id="24" name="TextBox 23">
            <a:extLst>
              <a:ext uri="{FF2B5EF4-FFF2-40B4-BE49-F238E27FC236}">
                <a16:creationId xmlns:a16="http://schemas.microsoft.com/office/drawing/2014/main" id="{CB40DD13-4844-52F1-525C-17D84E6DCA8D}"/>
              </a:ext>
            </a:extLst>
          </p:cNvPr>
          <p:cNvSpPr txBox="1"/>
          <p:nvPr/>
        </p:nvSpPr>
        <p:spPr>
          <a:xfrm>
            <a:off x="4156364" y="4531976"/>
            <a:ext cx="4672940" cy="184666"/>
          </a:xfrm>
          <a:prstGeom prst="rect">
            <a:avLst/>
          </a:prstGeom>
          <a:noFill/>
        </p:spPr>
        <p:txBody>
          <a:bodyPr wrap="square" lIns="0" tIns="0" rIns="0" bIns="0" rtlCol="0">
            <a:spAutoFit/>
          </a:bodyPr>
          <a:lstStyle/>
          <a:p>
            <a:pPr algn="l"/>
            <a:r>
              <a:rPr lang="en-US" sz="1200">
                <a:solidFill>
                  <a:srgbClr val="FF0000"/>
                </a:solidFill>
              </a:rPr>
              <a:t>All combinations that make sense mathematically are supported</a:t>
            </a:r>
          </a:p>
        </p:txBody>
      </p:sp>
      <p:sp>
        <p:nvSpPr>
          <p:cNvPr id="25" name="Minus Sign 24">
            <a:extLst>
              <a:ext uri="{FF2B5EF4-FFF2-40B4-BE49-F238E27FC236}">
                <a16:creationId xmlns:a16="http://schemas.microsoft.com/office/drawing/2014/main" id="{D78DAD83-1B38-AB50-4513-F9C601E5D54A}"/>
              </a:ext>
            </a:extLst>
          </p:cNvPr>
          <p:cNvSpPr/>
          <p:nvPr/>
        </p:nvSpPr>
        <p:spPr>
          <a:xfrm>
            <a:off x="2410691" y="3133803"/>
            <a:ext cx="339187" cy="133758"/>
          </a:xfrm>
          <a:prstGeom prst="mathMinus">
            <a:avLst/>
          </a:prstGeom>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err="1"/>
          </a:p>
        </p:txBody>
      </p:sp>
      <p:sp>
        <p:nvSpPr>
          <p:cNvPr id="26" name="Minus Sign 25">
            <a:extLst>
              <a:ext uri="{FF2B5EF4-FFF2-40B4-BE49-F238E27FC236}">
                <a16:creationId xmlns:a16="http://schemas.microsoft.com/office/drawing/2014/main" id="{37B14E76-5FA1-8A1B-2CD5-9A6E4BED2D7F}"/>
              </a:ext>
            </a:extLst>
          </p:cNvPr>
          <p:cNvSpPr/>
          <p:nvPr/>
        </p:nvSpPr>
        <p:spPr>
          <a:xfrm>
            <a:off x="4571997" y="3111034"/>
            <a:ext cx="339187" cy="133758"/>
          </a:xfrm>
          <a:prstGeom prst="mathMinus">
            <a:avLst/>
          </a:prstGeom>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err="1"/>
          </a:p>
        </p:txBody>
      </p:sp>
      <p:sp>
        <p:nvSpPr>
          <p:cNvPr id="27" name="Minus Sign 26">
            <a:extLst>
              <a:ext uri="{FF2B5EF4-FFF2-40B4-BE49-F238E27FC236}">
                <a16:creationId xmlns:a16="http://schemas.microsoft.com/office/drawing/2014/main" id="{4BE73A5A-77CC-A8B9-6923-FD68BC3C7ACA}"/>
              </a:ext>
            </a:extLst>
          </p:cNvPr>
          <p:cNvSpPr/>
          <p:nvPr/>
        </p:nvSpPr>
        <p:spPr>
          <a:xfrm>
            <a:off x="4571996" y="4008039"/>
            <a:ext cx="339187" cy="133758"/>
          </a:xfrm>
          <a:prstGeom prst="mathMinus">
            <a:avLst/>
          </a:prstGeom>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err="1"/>
          </a:p>
        </p:txBody>
      </p:sp>
    </p:spTree>
    <p:extLst>
      <p:ext uri="{BB962C8B-B14F-4D97-AF65-F5344CB8AC3E}">
        <p14:creationId xmlns:p14="http://schemas.microsoft.com/office/powerpoint/2010/main" val="2130887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C9EF633-C959-1A0A-4B5D-4DB808A46077}"/>
                  </a:ext>
                </a:extLst>
              </p:cNvPr>
              <p:cNvSpPr>
                <a:spLocks noGrp="1"/>
              </p:cNvSpPr>
              <p:nvPr>
                <p:ph idx="1"/>
              </p:nvPr>
            </p:nvSpPr>
            <p:spPr>
              <a:xfrm>
                <a:off x="368489" y="1188720"/>
                <a:ext cx="5408855" cy="3589020"/>
              </a:xfrm>
            </p:spPr>
            <p:txBody>
              <a:bodyPr>
                <a:normAutofit fontScale="92500" lnSpcReduction="10000"/>
              </a:bodyPr>
              <a:lstStyle/>
              <a:p>
                <a:pPr marL="342900" indent="-342900">
                  <a:buFont typeface="+mj-lt"/>
                  <a:buAutoNum type="arabicPeriod"/>
                </a:pPr>
                <a:r>
                  <a:rPr lang="en-US" sz="1400"/>
                  <a:t>Tessellate face including spatial field domain points</a:t>
                </a:r>
              </a:p>
              <a:p>
                <a:pPr marL="574675" lvl="1" indent="-342900"/>
                <a:r>
                  <a:rPr lang="en-US" sz="1200"/>
                  <a:t>Detect boundary points and re-tessellate the boundary</a:t>
                </a:r>
              </a:p>
              <a:p>
                <a:pPr marL="574675" lvl="1" indent="-342900"/>
                <a:r>
                  <a:rPr lang="en-US" sz="1200"/>
                  <a:t>Use standard tessellation engine with added constraints</a:t>
                </a:r>
              </a:p>
              <a:p>
                <a:pPr marL="342900" indent="-342900">
                  <a:buFont typeface="+mj-lt"/>
                  <a:buAutoNum type="arabicPeriod"/>
                </a:pPr>
                <a:r>
                  <a:rPr lang="en-US" sz="1400"/>
                  <a:t>Interpolate measurements to the entire mesh</a:t>
                </a:r>
              </a:p>
              <a:p>
                <a:pPr marL="574675" lvl="1" indent="-342900"/>
                <a:r>
                  <a:rPr lang="en-US" sz="1200"/>
                  <a:t>Measurements value at an arbitrary vertex (</a:t>
                </a:r>
                <a14:m>
                  <m:oMath xmlns:m="http://schemas.openxmlformats.org/officeDocument/2006/math">
                    <m:r>
                      <a:rPr lang="en-US" sz="1200" i="1">
                        <a:latin typeface="Cambria Math" panose="02040503050406030204" pitchFamily="18" charset="0"/>
                      </a:rPr>
                      <m:t>𝑉</m:t>
                    </m:r>
                  </m:oMath>
                </a14:m>
                <a:r>
                  <a:rPr lang="en-US" sz="1200"/>
                  <a:t>) is computed as a weighted average of values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𝑉</m:t>
                        </m:r>
                      </m:e>
                      <m:sub>
                        <m:r>
                          <a:rPr lang="en-US" sz="1200" i="1">
                            <a:latin typeface="Cambria Math" panose="02040503050406030204" pitchFamily="18" charset="0"/>
                          </a:rPr>
                          <m:t>𝑖</m:t>
                        </m:r>
                      </m:sub>
                    </m:sSub>
                  </m:oMath>
                </a14:m>
                <a:r>
                  <a:rPr lang="en-US" sz="1200"/>
                  <a:t> at surrounding points: </a:t>
                </a:r>
                <a:br>
                  <a:rPr lang="en-US" sz="1200"/>
                </a:br>
                <a14:m>
                  <m:oMath xmlns:m="http://schemas.openxmlformats.org/officeDocument/2006/math">
                    <m:r>
                      <a:rPr lang="en-US" sz="1200" b="0" i="1" smtClean="0">
                        <a:latin typeface="Cambria Math" panose="02040503050406030204" pitchFamily="18" charset="0"/>
                      </a:rPr>
                      <m:t>𝑉</m:t>
                    </m:r>
                    <m:r>
                      <a:rPr lang="en-US" sz="1200" b="0" i="1" smtClean="0">
                        <a:latin typeface="Cambria Math" panose="02040503050406030204" pitchFamily="18" charset="0"/>
                      </a:rPr>
                      <m:t>= </m:t>
                    </m:r>
                    <m:nary>
                      <m:naryPr>
                        <m:chr m:val="∑"/>
                        <m:subHide m:val="on"/>
                        <m:supHide m:val="on"/>
                        <m:ctrlPr>
                          <a:rPr lang="en-US" sz="1200" b="0" i="1" smtClean="0">
                            <a:latin typeface="Cambria Math" panose="02040503050406030204" pitchFamily="18" charset="0"/>
                          </a:rPr>
                        </m:ctrlPr>
                      </m:naryP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𝑖</m:t>
                            </m:r>
                          </m:sub>
                        </m:sSub>
                        <m:sSubSup>
                          <m:sSubSupPr>
                            <m:ctrlPr>
                              <a:rPr lang="en-US" sz="1200" i="1">
                                <a:latin typeface="Cambria Math" panose="02040503050406030204" pitchFamily="18" charset="0"/>
                              </a:rPr>
                            </m:ctrlPr>
                          </m:sSubSupPr>
                          <m:e>
                            <m:r>
                              <a:rPr lang="en-US" sz="1200" i="1">
                                <a:latin typeface="Cambria Math" panose="02040503050406030204" pitchFamily="18" charset="0"/>
                              </a:rPr>
                              <m:t>𝑑</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r>
                          <a:rPr lang="en-US" sz="1200" b="0" i="1" smtClean="0">
                            <a:latin typeface="Cambria Math" panose="02040503050406030204" pitchFamily="18" charset="0"/>
                          </a:rPr>
                          <m:t>/</m:t>
                        </m:r>
                        <m:nary>
                          <m:naryPr>
                            <m:chr m:val="∑"/>
                            <m:subHide m:val="on"/>
                            <m:supHide m:val="on"/>
                            <m:ctrlPr>
                              <a:rPr lang="en-US" sz="1200" b="0" i="1" smtClean="0">
                                <a:latin typeface="Cambria Math" panose="02040503050406030204" pitchFamily="18" charset="0"/>
                              </a:rPr>
                            </m:ctrlPr>
                          </m:naryPr>
                          <m:sub/>
                          <m:sup/>
                          <m:e>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𝑑</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e>
                        </m:nary>
                      </m:e>
                    </m:nary>
                  </m:oMath>
                </a14:m>
                <a:r>
                  <a:rPr lang="en-US" sz="1200"/>
                  <a:t> , where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m:t>
                        </m:r>
                      </m:sub>
                    </m:sSub>
                  </m:oMath>
                </a14:m>
                <a:r>
                  <a:rPr lang="en-US" sz="1200"/>
                  <a:t> is Euclidean distance to the </a:t>
                </a:r>
                <a14:m>
                  <m:oMath xmlns:m="http://schemas.openxmlformats.org/officeDocument/2006/math">
                    <m:r>
                      <a:rPr lang="en-US" sz="1200" b="0" i="1" smtClean="0">
                        <a:latin typeface="Cambria Math" panose="02040503050406030204" pitchFamily="18" charset="0"/>
                      </a:rPr>
                      <m:t>𝑖</m:t>
                    </m:r>
                  </m:oMath>
                </a14:m>
                <a:r>
                  <a:rPr lang="en-US" sz="1200"/>
                  <a:t>-</a:t>
                </a:r>
                <a:r>
                  <a:rPr lang="en-US" sz="1200" err="1"/>
                  <a:t>th</a:t>
                </a:r>
                <a:r>
                  <a:rPr lang="en-US" sz="1200"/>
                  <a:t> point</a:t>
                </a:r>
              </a:p>
              <a:p>
                <a:pPr marL="342900" indent="-342900">
                  <a:buFont typeface="+mj-lt"/>
                  <a:buAutoNum type="arabicPeriod"/>
                </a:pPr>
                <a:r>
                  <a:rPr lang="en-US" sz="1400"/>
                  <a:t>Re-mesh along isolines</a:t>
                </a:r>
              </a:p>
              <a:p>
                <a:pPr marL="574675" lvl="1" indent="-342900"/>
                <a:r>
                  <a:rPr lang="en-US" sz="1200"/>
                  <a:t>For isolines or discrete colors - subdivide triangles through which isolines pass</a:t>
                </a:r>
              </a:p>
              <a:p>
                <a:pPr marL="342900" indent="-342900">
                  <a:buFont typeface="+mj-lt"/>
                  <a:buAutoNum type="arabicPeriod"/>
                </a:pPr>
                <a:r>
                  <a:rPr lang="en-US" sz="1400"/>
                  <a:t>Map values to colors</a:t>
                </a:r>
              </a:p>
              <a:p>
                <a:pPr marL="342900" indent="-342900">
                  <a:buFont typeface="+mj-lt"/>
                  <a:buAutoNum type="arabicPeriod"/>
                </a:pPr>
                <a:r>
                  <a:rPr lang="en-US" sz="1400"/>
                  <a:t>Exclude coincident model faces from the scene to avoid “depth fighting”</a:t>
                </a:r>
              </a:p>
            </p:txBody>
          </p:sp>
        </mc:Choice>
        <mc:Fallback xmlns="">
          <p:sp>
            <p:nvSpPr>
              <p:cNvPr id="2" name="Content Placeholder 1">
                <a:extLst>
                  <a:ext uri="{FF2B5EF4-FFF2-40B4-BE49-F238E27FC236}">
                    <a16:creationId xmlns:a16="http://schemas.microsoft.com/office/drawing/2014/main" id="{DC9EF633-C959-1A0A-4B5D-4DB808A46077}"/>
                  </a:ext>
                </a:extLst>
              </p:cNvPr>
              <p:cNvSpPr>
                <a:spLocks noGrp="1" noRot="1" noChangeAspect="1" noMove="1" noResize="1" noEditPoints="1" noAdjustHandles="1" noChangeArrowheads="1" noChangeShapeType="1" noTextEdit="1"/>
              </p:cNvSpPr>
              <p:nvPr>
                <p:ph idx="1"/>
              </p:nvPr>
            </p:nvSpPr>
            <p:spPr>
              <a:xfrm>
                <a:off x="368489" y="1188720"/>
                <a:ext cx="5408855" cy="3589020"/>
              </a:xfrm>
              <a:blipFill>
                <a:blip r:embed="rId3"/>
                <a:stretch>
                  <a:fillRect l="-1914" t="-2207" r="-157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133730E-C508-2656-4ED1-A033E1A59D24}"/>
              </a:ext>
            </a:extLst>
          </p:cNvPr>
          <p:cNvSpPr>
            <a:spLocks noGrp="1"/>
          </p:cNvSpPr>
          <p:nvPr>
            <p:ph type="title"/>
          </p:nvPr>
        </p:nvSpPr>
        <p:spPr/>
        <p:txBody>
          <a:bodyPr/>
          <a:lstStyle/>
          <a:p>
            <a:r>
              <a:rPr lang="en-US"/>
              <a:t>Visualization is not trivial</a:t>
            </a:r>
          </a:p>
        </p:txBody>
      </p:sp>
      <p:sp>
        <p:nvSpPr>
          <p:cNvPr id="4" name="TextBox 3">
            <a:extLst>
              <a:ext uri="{FF2B5EF4-FFF2-40B4-BE49-F238E27FC236}">
                <a16:creationId xmlns:a16="http://schemas.microsoft.com/office/drawing/2014/main" id="{259515B1-5EE1-E970-2A4C-30B6457A0735}"/>
              </a:ext>
            </a:extLst>
          </p:cNvPr>
          <p:cNvSpPr txBox="1"/>
          <p:nvPr/>
        </p:nvSpPr>
        <p:spPr>
          <a:xfrm>
            <a:off x="6378885" y="1188720"/>
            <a:ext cx="2107870" cy="646331"/>
          </a:xfrm>
          <a:prstGeom prst="rect">
            <a:avLst/>
          </a:prstGeom>
          <a:noFill/>
        </p:spPr>
        <p:txBody>
          <a:bodyPr wrap="square" lIns="0" tIns="0" rIns="0" bIns="0" rtlCol="0">
            <a:spAutoFit/>
          </a:bodyPr>
          <a:lstStyle/>
          <a:p>
            <a:pPr algn="l"/>
            <a:r>
              <a:rPr lang="en-US" sz="1400">
                <a:solidFill>
                  <a:srgbClr val="FF0000"/>
                </a:solidFill>
              </a:rPr>
              <a:t>Algorithm for adding one “colored surface” to the scene</a:t>
            </a:r>
          </a:p>
        </p:txBody>
      </p:sp>
      <p:grpSp>
        <p:nvGrpSpPr>
          <p:cNvPr id="28" name="Group 27">
            <a:extLst>
              <a:ext uri="{FF2B5EF4-FFF2-40B4-BE49-F238E27FC236}">
                <a16:creationId xmlns:a16="http://schemas.microsoft.com/office/drawing/2014/main" id="{FE18EA4B-E135-7C67-1B51-785723347DF4}"/>
              </a:ext>
            </a:extLst>
          </p:cNvPr>
          <p:cNvGrpSpPr/>
          <p:nvPr/>
        </p:nvGrpSpPr>
        <p:grpSpPr>
          <a:xfrm>
            <a:off x="6814806" y="3142052"/>
            <a:ext cx="1307945" cy="1307945"/>
            <a:chOff x="6682009" y="3311911"/>
            <a:chExt cx="1307945" cy="1307945"/>
          </a:xfrm>
        </p:grpSpPr>
        <p:grpSp>
          <p:nvGrpSpPr>
            <p:cNvPr id="21" name="Group 20">
              <a:extLst>
                <a:ext uri="{FF2B5EF4-FFF2-40B4-BE49-F238E27FC236}">
                  <a16:creationId xmlns:a16="http://schemas.microsoft.com/office/drawing/2014/main" id="{534E721B-80ED-5777-CFA4-D680BCBFCCCA}"/>
                </a:ext>
              </a:extLst>
            </p:cNvPr>
            <p:cNvGrpSpPr/>
            <p:nvPr/>
          </p:nvGrpSpPr>
          <p:grpSpPr>
            <a:xfrm>
              <a:off x="6682009" y="3311911"/>
              <a:ext cx="1307945" cy="1307945"/>
              <a:chOff x="6682009" y="3311911"/>
              <a:chExt cx="1307945" cy="1307945"/>
            </a:xfrm>
          </p:grpSpPr>
          <p:pic>
            <p:nvPicPr>
              <p:cNvPr id="3074" name="Picture 2">
                <a:extLst>
                  <a:ext uri="{FF2B5EF4-FFF2-40B4-BE49-F238E27FC236}">
                    <a16:creationId xmlns:a16="http://schemas.microsoft.com/office/drawing/2014/main" id="{15E54A2F-74C4-3F60-F113-CBD5433D7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009" y="3311911"/>
                <a:ext cx="1307945" cy="130794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055641A-75C7-B347-586D-9A83EC73EB0B}"/>
                  </a:ext>
                </a:extLst>
              </p:cNvPr>
              <p:cNvCxnSpPr>
                <a:cxnSpLocks/>
              </p:cNvCxnSpPr>
              <p:nvPr/>
            </p:nvCxnSpPr>
            <p:spPr>
              <a:xfrm>
                <a:off x="7284846" y="3706924"/>
                <a:ext cx="30354" cy="405979"/>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86D7D06F-0800-9BD5-3AEA-2D1097A206FC}"/>
                  </a:ext>
                </a:extLst>
              </p:cNvPr>
              <p:cNvCxnSpPr>
                <a:cxnSpLocks/>
              </p:cNvCxnSpPr>
              <p:nvPr/>
            </p:nvCxnSpPr>
            <p:spPr>
              <a:xfrm>
                <a:off x="7019253" y="3805573"/>
                <a:ext cx="15177" cy="459098"/>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ABC6F81A-C862-4E0F-B230-D91DC7F5B438}"/>
                  </a:ext>
                </a:extLst>
              </p:cNvPr>
              <p:cNvCxnSpPr>
                <a:cxnSpLocks/>
              </p:cNvCxnSpPr>
              <p:nvPr/>
            </p:nvCxnSpPr>
            <p:spPr>
              <a:xfrm flipH="1">
                <a:off x="7527675" y="3361653"/>
                <a:ext cx="197298" cy="22765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78E155B9-D967-A2F7-F7B9-9FA8550D29B1}"/>
                  </a:ext>
                </a:extLst>
              </p:cNvPr>
              <p:cNvCxnSpPr>
                <a:cxnSpLocks/>
              </p:cNvCxnSpPr>
              <p:nvPr/>
            </p:nvCxnSpPr>
            <p:spPr>
              <a:xfrm>
                <a:off x="7042018" y="4295024"/>
                <a:ext cx="473968" cy="324832"/>
              </a:xfrm>
              <a:prstGeom prst="line">
                <a:avLst/>
              </a:prstGeom>
              <a:ln w="12700">
                <a:solidFill>
                  <a:srgbClr val="FF0000"/>
                </a:solidFill>
              </a:ln>
            </p:spPr>
            <p:style>
              <a:lnRef idx="1">
                <a:schemeClr val="accent3"/>
              </a:lnRef>
              <a:fillRef idx="0">
                <a:schemeClr val="accent3"/>
              </a:fillRef>
              <a:effectRef idx="0">
                <a:schemeClr val="accent3"/>
              </a:effectRef>
              <a:fontRef idx="minor">
                <a:schemeClr val="tx1"/>
              </a:fontRef>
            </p:style>
          </p:cxnSp>
        </p:grpSp>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171003CB-ED13-9EB3-65C8-9840FA093962}"/>
                    </a:ext>
                  </a:extLst>
                </p14:cNvPr>
                <p14:cNvContentPartPr/>
                <p14:nvPr/>
              </p14:nvContentPartPr>
              <p14:xfrm>
                <a:off x="6874653" y="3723139"/>
                <a:ext cx="76320" cy="83520"/>
              </p14:xfrm>
            </p:contentPart>
          </mc:Choice>
          <mc:Fallback xmlns="">
            <p:pic>
              <p:nvPicPr>
                <p:cNvPr id="23" name="Ink 22">
                  <a:extLst>
                    <a:ext uri="{FF2B5EF4-FFF2-40B4-BE49-F238E27FC236}">
                      <a16:creationId xmlns:a16="http://schemas.microsoft.com/office/drawing/2014/main" id="{171003CB-ED13-9EB3-65C8-9840FA093962}"/>
                    </a:ext>
                  </a:extLst>
                </p:cNvPr>
                <p:cNvPicPr/>
                <p:nvPr/>
              </p:nvPicPr>
              <p:blipFill>
                <a:blip r:embed="rId6"/>
                <a:stretch>
                  <a:fillRect/>
                </a:stretch>
              </p:blipFill>
              <p:spPr>
                <a:xfrm>
                  <a:off x="6865653" y="3714139"/>
                  <a:ext cx="93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DE2F01B-DD9D-F6D6-6A61-00A0BB235A7F}"/>
                    </a:ext>
                  </a:extLst>
                </p14:cNvPr>
                <p14:cNvContentPartPr/>
                <p14:nvPr/>
              </p14:nvContentPartPr>
              <p14:xfrm>
                <a:off x="7355973" y="3994939"/>
                <a:ext cx="65520" cy="69120"/>
              </p14:xfrm>
            </p:contentPart>
          </mc:Choice>
          <mc:Fallback xmlns="">
            <p:pic>
              <p:nvPicPr>
                <p:cNvPr id="24" name="Ink 23">
                  <a:extLst>
                    <a:ext uri="{FF2B5EF4-FFF2-40B4-BE49-F238E27FC236}">
                      <a16:creationId xmlns:a16="http://schemas.microsoft.com/office/drawing/2014/main" id="{ADE2F01B-DD9D-F6D6-6A61-00A0BB235A7F}"/>
                    </a:ext>
                  </a:extLst>
                </p:cNvPr>
                <p:cNvPicPr/>
                <p:nvPr/>
              </p:nvPicPr>
              <p:blipFill>
                <a:blip r:embed="rId8"/>
                <a:stretch>
                  <a:fillRect/>
                </a:stretch>
              </p:blipFill>
              <p:spPr>
                <a:xfrm>
                  <a:off x="7346973" y="3985939"/>
                  <a:ext cx="83160" cy="86760"/>
                </a:xfrm>
                <a:prstGeom prst="rect">
                  <a:avLst/>
                </a:prstGeom>
              </p:spPr>
            </p:pic>
          </mc:Fallback>
        </mc:AlternateContent>
        <p:grpSp>
          <p:nvGrpSpPr>
            <p:cNvPr id="27" name="Group 26">
              <a:extLst>
                <a:ext uri="{FF2B5EF4-FFF2-40B4-BE49-F238E27FC236}">
                  <a16:creationId xmlns:a16="http://schemas.microsoft.com/office/drawing/2014/main" id="{8A857261-49CA-A7B7-06E8-A167FACEFC37}"/>
                </a:ext>
              </a:extLst>
            </p:cNvPr>
            <p:cNvGrpSpPr/>
            <p:nvPr/>
          </p:nvGrpSpPr>
          <p:grpSpPr>
            <a:xfrm>
              <a:off x="7371813" y="4052179"/>
              <a:ext cx="38160" cy="32760"/>
              <a:chOff x="7371813" y="4052179"/>
              <a:chExt cx="38160" cy="32760"/>
            </a:xfrm>
          </p:grpSpPr>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68D52C8F-38E6-B240-E869-C41DF52069C8}"/>
                      </a:ext>
                    </a:extLst>
                  </p14:cNvPr>
                  <p14:cNvContentPartPr/>
                  <p14:nvPr/>
                </p14:nvContentPartPr>
                <p14:xfrm>
                  <a:off x="7389813" y="4052179"/>
                  <a:ext cx="20160" cy="32760"/>
                </p14:xfrm>
              </p:contentPart>
            </mc:Choice>
            <mc:Fallback xmlns="">
              <p:pic>
                <p:nvPicPr>
                  <p:cNvPr id="25" name="Ink 24">
                    <a:extLst>
                      <a:ext uri="{FF2B5EF4-FFF2-40B4-BE49-F238E27FC236}">
                        <a16:creationId xmlns:a16="http://schemas.microsoft.com/office/drawing/2014/main" id="{68D52C8F-38E6-B240-E869-C41DF52069C8}"/>
                      </a:ext>
                    </a:extLst>
                  </p:cNvPr>
                  <p:cNvPicPr/>
                  <p:nvPr/>
                </p:nvPicPr>
                <p:blipFill>
                  <a:blip r:embed="rId10"/>
                  <a:stretch>
                    <a:fillRect/>
                  </a:stretch>
                </p:blipFill>
                <p:spPr>
                  <a:xfrm>
                    <a:off x="7380813" y="4043179"/>
                    <a:ext cx="37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6F862BDC-8C7C-9C26-D49C-525EE04DFD6E}"/>
                      </a:ext>
                    </a:extLst>
                  </p14:cNvPr>
                  <p14:cNvContentPartPr/>
                  <p14:nvPr/>
                </p14:nvContentPartPr>
                <p14:xfrm>
                  <a:off x="7371813" y="4076299"/>
                  <a:ext cx="1080" cy="2520"/>
                </p14:xfrm>
              </p:contentPart>
            </mc:Choice>
            <mc:Fallback xmlns="">
              <p:pic>
                <p:nvPicPr>
                  <p:cNvPr id="26" name="Ink 25">
                    <a:extLst>
                      <a:ext uri="{FF2B5EF4-FFF2-40B4-BE49-F238E27FC236}">
                        <a16:creationId xmlns:a16="http://schemas.microsoft.com/office/drawing/2014/main" id="{6F862BDC-8C7C-9C26-D49C-525EE04DFD6E}"/>
                      </a:ext>
                    </a:extLst>
                  </p:cNvPr>
                  <p:cNvPicPr/>
                  <p:nvPr/>
                </p:nvPicPr>
                <p:blipFill>
                  <a:blip r:embed="rId12"/>
                  <a:stretch>
                    <a:fillRect/>
                  </a:stretch>
                </p:blipFill>
                <p:spPr>
                  <a:xfrm>
                    <a:off x="7362813" y="4067299"/>
                    <a:ext cx="18720" cy="20160"/>
                  </a:xfrm>
                  <a:prstGeom prst="rect">
                    <a:avLst/>
                  </a:prstGeom>
                </p:spPr>
              </p:pic>
            </mc:Fallback>
          </mc:AlternateContent>
        </p:grpSp>
      </p:grpSp>
      <p:cxnSp>
        <p:nvCxnSpPr>
          <p:cNvPr id="30" name="Straight Arrow Connector 29">
            <a:extLst>
              <a:ext uri="{FF2B5EF4-FFF2-40B4-BE49-F238E27FC236}">
                <a16:creationId xmlns:a16="http://schemas.microsoft.com/office/drawing/2014/main" id="{77220FAC-6BD8-91B2-7140-E03BA83DE961}"/>
              </a:ext>
            </a:extLst>
          </p:cNvPr>
          <p:cNvCxnSpPr/>
          <p:nvPr/>
        </p:nvCxnSpPr>
        <p:spPr>
          <a:xfrm>
            <a:off x="5975851" y="3615864"/>
            <a:ext cx="656395" cy="0"/>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064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4B50-9558-F355-2E88-350B7360DF20}"/>
              </a:ext>
            </a:extLst>
          </p:cNvPr>
          <p:cNvSpPr>
            <a:spLocks noGrp="1"/>
          </p:cNvSpPr>
          <p:nvPr>
            <p:ph type="title"/>
          </p:nvPr>
        </p:nvSpPr>
        <p:spPr/>
        <p:txBody>
          <a:bodyPr/>
          <a:lstStyle/>
          <a:p>
            <a:r>
              <a:rPr lang="en-US"/>
              <a:t>Visualization is not trivial</a:t>
            </a:r>
          </a:p>
        </p:txBody>
      </p:sp>
      <p:pic>
        <p:nvPicPr>
          <p:cNvPr id="3" name="Picture 3" descr="C:\Planning\AVF\Samples\Structural AVF images from Pawel\In revit frame\06a.jpg">
            <a:extLst>
              <a:ext uri="{FF2B5EF4-FFF2-40B4-BE49-F238E27FC236}">
                <a16:creationId xmlns:a16="http://schemas.microsoft.com/office/drawing/2014/main" id="{E5EDDDF4-5F0F-EC31-6595-075C74B02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94" y="1067398"/>
            <a:ext cx="4323906" cy="370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a:extLst>
              <a:ext uri="{FF2B5EF4-FFF2-40B4-BE49-F238E27FC236}">
                <a16:creationId xmlns:a16="http://schemas.microsoft.com/office/drawing/2014/main" id="{FB38D33C-46BB-ED3F-946E-6EE95E8CCB45}"/>
              </a:ext>
            </a:extLst>
          </p:cNvPr>
          <p:cNvPicPr>
            <a:picLocks noChangeAspect="1" noChangeArrowheads="1"/>
          </p:cNvPicPr>
          <p:nvPr/>
        </p:nvPicPr>
        <p:blipFill rotWithShape="1">
          <a:blip r:embed="rId4" cstate="print"/>
          <a:srcRect r="4632"/>
          <a:stretch/>
        </p:blipFill>
        <p:spPr bwMode="auto">
          <a:xfrm>
            <a:off x="4696359" y="1285932"/>
            <a:ext cx="4323906" cy="3708001"/>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0D6A24AE-53E5-CF7F-CE67-7A0C9E722298}"/>
              </a:ext>
            </a:extLst>
          </p:cNvPr>
          <p:cNvSpPr txBox="1"/>
          <p:nvPr/>
        </p:nvSpPr>
        <p:spPr>
          <a:xfrm>
            <a:off x="5966473" y="885553"/>
            <a:ext cx="2809037" cy="553998"/>
          </a:xfrm>
          <a:prstGeom prst="rect">
            <a:avLst/>
          </a:prstGeom>
          <a:solidFill>
            <a:schemeClr val="bg1"/>
          </a:solidFill>
        </p:spPr>
        <p:txBody>
          <a:bodyPr wrap="square" lIns="0" tIns="0" rIns="0" bIns="0" rtlCol="0">
            <a:spAutoFit/>
          </a:bodyPr>
          <a:lstStyle/>
          <a:p>
            <a:pPr algn="l"/>
            <a:r>
              <a:rPr lang="en-US" sz="1200">
                <a:solidFill>
                  <a:srgbClr val="FF0000"/>
                </a:solidFill>
              </a:rPr>
              <a:t>Text labels should stay on top of the model geometry, but should disappear if the attachment point is obscured</a:t>
            </a:r>
          </a:p>
        </p:txBody>
      </p:sp>
    </p:spTree>
    <p:extLst>
      <p:ext uri="{BB962C8B-B14F-4D97-AF65-F5344CB8AC3E}">
        <p14:creationId xmlns:p14="http://schemas.microsoft.com/office/powerpoint/2010/main" val="2731820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5879-5EEF-C7A4-666C-8559B99BBC51}"/>
              </a:ext>
            </a:extLst>
          </p:cNvPr>
          <p:cNvSpPr>
            <a:spLocks noGrp="1"/>
          </p:cNvSpPr>
          <p:nvPr>
            <p:ph type="title"/>
          </p:nvPr>
        </p:nvSpPr>
        <p:spPr/>
        <p:txBody>
          <a:bodyPr/>
          <a:lstStyle/>
          <a:p>
            <a:r>
              <a:rPr lang="en-US"/>
              <a:t>Agenda</a:t>
            </a:r>
          </a:p>
        </p:txBody>
      </p:sp>
      <p:sp>
        <p:nvSpPr>
          <p:cNvPr id="4" name="Content Placeholder 3">
            <a:extLst>
              <a:ext uri="{FF2B5EF4-FFF2-40B4-BE49-F238E27FC236}">
                <a16:creationId xmlns:a16="http://schemas.microsoft.com/office/drawing/2014/main" id="{FC12EBE8-2279-AD06-E492-E0237E90E64E}"/>
              </a:ext>
            </a:extLst>
          </p:cNvPr>
          <p:cNvSpPr>
            <a:spLocks noGrp="1"/>
          </p:cNvSpPr>
          <p:nvPr>
            <p:ph idx="1"/>
          </p:nvPr>
        </p:nvSpPr>
        <p:spPr>
          <a:xfrm>
            <a:off x="367602" y="1188720"/>
            <a:ext cx="4738788" cy="3589020"/>
          </a:xfrm>
        </p:spPr>
        <p:txBody>
          <a:bodyPr vert="horz" lIns="0" tIns="0" rIns="0" bIns="0" rtlCol="0" anchor="t">
            <a:normAutofit/>
          </a:bodyPr>
          <a:lstStyle/>
          <a:p>
            <a:r>
              <a:rPr lang="en-US"/>
              <a:t>Why AVF was created</a:t>
            </a:r>
          </a:p>
          <a:p>
            <a:pPr lvl="1"/>
            <a:r>
              <a:rPr lang="en-US"/>
              <a:t>Analysis workflows in AEC design</a:t>
            </a:r>
          </a:p>
          <a:p>
            <a:pPr lvl="1"/>
            <a:r>
              <a:rPr lang="en-US"/>
              <a:t>How separation of concerns led to AVF</a:t>
            </a:r>
          </a:p>
          <a:p>
            <a:r>
              <a:rPr lang="en-US" sz="1600">
                <a:effectLst/>
                <a:ea typeface="Times New Roman" panose="02020603050405020304" pitchFamily="18" charset="0"/>
              </a:rPr>
              <a:t>AVF data model</a:t>
            </a:r>
          </a:p>
          <a:p>
            <a:pPr lvl="1"/>
            <a:r>
              <a:rPr lang="en-US"/>
              <a:t>Spatial Fields vs Presentation Methods</a:t>
            </a:r>
          </a:p>
          <a:p>
            <a:r>
              <a:rPr lang="en-US">
                <a:ea typeface="Times New Roman" panose="02020603050405020304" pitchFamily="18" charset="0"/>
              </a:rPr>
              <a:t>Implementation details &amp; challenges</a:t>
            </a:r>
          </a:p>
          <a:p>
            <a:r>
              <a:rPr lang="en-US" sz="1600">
                <a:effectLst/>
                <a:ea typeface="Times New Roman" panose="02020603050405020304" pitchFamily="18" charset="0"/>
              </a:rPr>
              <a:t>Eye candy (examples)</a:t>
            </a:r>
          </a:p>
          <a:p>
            <a:r>
              <a:rPr lang="en-US" sz="1600">
                <a:effectLst/>
                <a:ea typeface="Times New Roman" panose="02020603050405020304" pitchFamily="18" charset="0"/>
              </a:rPr>
              <a:t>Opportunities</a:t>
            </a:r>
          </a:p>
        </p:txBody>
      </p:sp>
      <p:sp>
        <p:nvSpPr>
          <p:cNvPr id="6" name="Text Placeholder 5">
            <a:extLst>
              <a:ext uri="{FF2B5EF4-FFF2-40B4-BE49-F238E27FC236}">
                <a16:creationId xmlns:a16="http://schemas.microsoft.com/office/drawing/2014/main" id="{070C97DD-302E-EA67-1871-12FA1A7F2827}"/>
              </a:ext>
            </a:extLst>
          </p:cNvPr>
          <p:cNvSpPr>
            <a:spLocks noGrp="1"/>
          </p:cNvSpPr>
          <p:nvPr>
            <p:ph type="body" sz="quarter" idx="12"/>
          </p:nvPr>
        </p:nvSpPr>
        <p:spPr>
          <a:xfrm>
            <a:off x="6927073" y="4979627"/>
            <a:ext cx="2162760" cy="92333"/>
          </a:xfrm>
          <a:solidFill>
            <a:schemeClr val="bg1"/>
          </a:solidFill>
          <a:ln>
            <a:noFill/>
          </a:ln>
        </p:spPr>
        <p:txBody>
          <a:bodyPr/>
          <a:lstStyle/>
          <a:p>
            <a:pPr algn="l"/>
            <a:r>
              <a:rPr lang="en-US" b="0" i="0" u="none" strike="noStrike">
                <a:solidFill>
                  <a:srgbClr val="211922"/>
                </a:solidFill>
                <a:effectLst/>
                <a:latin typeface="var(--font-family-default-latin)"/>
              </a:rPr>
              <a:t>Article from engenhariacivil.com</a:t>
            </a:r>
          </a:p>
        </p:txBody>
      </p:sp>
      <p:pic>
        <p:nvPicPr>
          <p:cNvPr id="5" name="Picture 4">
            <a:extLst>
              <a:ext uri="{FF2B5EF4-FFF2-40B4-BE49-F238E27FC236}">
                <a16:creationId xmlns:a16="http://schemas.microsoft.com/office/drawing/2014/main" id="{0F125698-8B7B-7DA7-4378-872FB360D5AC}"/>
              </a:ext>
            </a:extLst>
          </p:cNvPr>
          <p:cNvPicPr>
            <a:picLocks noChangeAspect="1"/>
          </p:cNvPicPr>
          <p:nvPr/>
        </p:nvPicPr>
        <p:blipFill>
          <a:blip r:embed="rId3"/>
          <a:stretch>
            <a:fillRect/>
          </a:stretch>
        </p:blipFill>
        <p:spPr>
          <a:xfrm>
            <a:off x="6119943" y="510637"/>
            <a:ext cx="2463118" cy="4174179"/>
          </a:xfrm>
          <a:prstGeom prst="rect">
            <a:avLst/>
          </a:prstGeom>
        </p:spPr>
      </p:pic>
    </p:spTree>
    <p:extLst>
      <p:ext uri="{BB962C8B-B14F-4D97-AF65-F5344CB8AC3E}">
        <p14:creationId xmlns:p14="http://schemas.microsoft.com/office/powerpoint/2010/main" val="3964844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391A-5B8B-970C-818B-06EB62330C9E}"/>
              </a:ext>
            </a:extLst>
          </p:cNvPr>
          <p:cNvSpPr>
            <a:spLocks noGrp="1"/>
          </p:cNvSpPr>
          <p:nvPr>
            <p:ph type="title"/>
          </p:nvPr>
        </p:nvSpPr>
        <p:spPr/>
        <p:txBody>
          <a:bodyPr>
            <a:normAutofit/>
          </a:bodyPr>
          <a:lstStyle/>
          <a:p>
            <a:pPr>
              <a:lnSpc>
                <a:spcPct val="150000"/>
              </a:lnSpc>
              <a:spcBef>
                <a:spcPts val="0"/>
              </a:spcBef>
            </a:pPr>
            <a:r>
              <a:rPr lang="en-US" sz="2000"/>
              <a:t>When the host/platform </a:t>
            </a:r>
            <a:br>
              <a:rPr lang="en-US" sz="2000"/>
            </a:br>
            <a:r>
              <a:rPr lang="en-US" sz="2000"/>
              <a:t>provides standardized UX </a:t>
            </a:r>
            <a:br>
              <a:rPr lang="en-US" sz="2000"/>
            </a:br>
            <a:r>
              <a:rPr lang="en-US" sz="2000"/>
              <a:t>development of extensions gets simpler </a:t>
            </a:r>
            <a:br>
              <a:rPr lang="en-US" sz="2000"/>
            </a:br>
            <a:r>
              <a:rPr lang="en-US" sz="2000"/>
              <a:t>and users benefit </a:t>
            </a:r>
          </a:p>
        </p:txBody>
      </p:sp>
    </p:spTree>
    <p:extLst>
      <p:ext uri="{BB962C8B-B14F-4D97-AF65-F5344CB8AC3E}">
        <p14:creationId xmlns:p14="http://schemas.microsoft.com/office/powerpoint/2010/main" val="1952579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9BF0-CEDB-C52D-FBD0-20A865328C3E}"/>
              </a:ext>
            </a:extLst>
          </p:cNvPr>
          <p:cNvSpPr>
            <a:spLocks noGrp="1"/>
          </p:cNvSpPr>
          <p:nvPr>
            <p:ph type="title"/>
          </p:nvPr>
        </p:nvSpPr>
        <p:spPr/>
        <p:txBody>
          <a:bodyPr/>
          <a:lstStyle/>
          <a:p>
            <a:r>
              <a:rPr lang="en-US"/>
              <a:t>Example: Solar Analysis</a:t>
            </a:r>
          </a:p>
        </p:txBody>
      </p:sp>
      <p:pic>
        <p:nvPicPr>
          <p:cNvPr id="5" name="Picture 4">
            <a:extLst>
              <a:ext uri="{FF2B5EF4-FFF2-40B4-BE49-F238E27FC236}">
                <a16:creationId xmlns:a16="http://schemas.microsoft.com/office/drawing/2014/main" id="{5D50B0FE-B663-F67F-85BB-984A87B7DF7A}"/>
              </a:ext>
            </a:extLst>
          </p:cNvPr>
          <p:cNvPicPr>
            <a:picLocks noChangeAspect="1"/>
          </p:cNvPicPr>
          <p:nvPr/>
        </p:nvPicPr>
        <p:blipFill>
          <a:blip r:embed="rId3"/>
          <a:stretch>
            <a:fillRect/>
          </a:stretch>
        </p:blipFill>
        <p:spPr>
          <a:xfrm>
            <a:off x="843148" y="841525"/>
            <a:ext cx="7300696" cy="4252684"/>
          </a:xfrm>
          <a:prstGeom prst="rect">
            <a:avLst/>
          </a:prstGeom>
        </p:spPr>
      </p:pic>
    </p:spTree>
    <p:extLst>
      <p:ext uri="{BB962C8B-B14F-4D97-AF65-F5344CB8AC3E}">
        <p14:creationId xmlns:p14="http://schemas.microsoft.com/office/powerpoint/2010/main" val="1152100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4333-7E4A-2F46-A0A0-24030CCA0494}"/>
              </a:ext>
            </a:extLst>
          </p:cNvPr>
          <p:cNvSpPr>
            <a:spLocks noGrp="1"/>
          </p:cNvSpPr>
          <p:nvPr>
            <p:ph type="title"/>
          </p:nvPr>
        </p:nvSpPr>
        <p:spPr/>
        <p:txBody>
          <a:bodyPr/>
          <a:lstStyle/>
          <a:p>
            <a:r>
              <a:rPr lang="en-US"/>
              <a:t>Example: wind analysis</a:t>
            </a:r>
          </a:p>
        </p:txBody>
      </p:sp>
      <p:pic>
        <p:nvPicPr>
          <p:cNvPr id="6146" name="Picture 2">
            <a:extLst>
              <a:ext uri="{FF2B5EF4-FFF2-40B4-BE49-F238E27FC236}">
                <a16:creationId xmlns:a16="http://schemas.microsoft.com/office/drawing/2014/main" id="{A38AFFB2-8AE9-833F-D086-5C54D2ACD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90" y="878619"/>
            <a:ext cx="5712196" cy="41164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47ECDB-1E2D-731C-5451-6F5E074EB239}"/>
              </a:ext>
            </a:extLst>
          </p:cNvPr>
          <p:cNvSpPr txBox="1"/>
          <p:nvPr/>
        </p:nvSpPr>
        <p:spPr>
          <a:xfrm>
            <a:off x="6654612" y="1715914"/>
            <a:ext cx="2168756" cy="430887"/>
          </a:xfrm>
          <a:prstGeom prst="rect">
            <a:avLst/>
          </a:prstGeom>
          <a:noFill/>
        </p:spPr>
        <p:txBody>
          <a:bodyPr wrap="square" lIns="0" tIns="0" rIns="0" bIns="0" rtlCol="0">
            <a:spAutoFit/>
          </a:bodyPr>
          <a:lstStyle/>
          <a:p>
            <a:pPr algn="l"/>
            <a:r>
              <a:rPr lang="en-US" sz="1400" b="0" i="0">
                <a:solidFill>
                  <a:srgbClr val="3C3C3C"/>
                </a:solidFill>
                <a:effectLst/>
                <a:latin typeface="Artifakt Element"/>
              </a:rPr>
              <a:t>Flow Design addin, now deprecated</a:t>
            </a:r>
            <a:endParaRPr lang="en-US" sz="1400"/>
          </a:p>
        </p:txBody>
      </p:sp>
    </p:spTree>
    <p:extLst>
      <p:ext uri="{BB962C8B-B14F-4D97-AF65-F5344CB8AC3E}">
        <p14:creationId xmlns:p14="http://schemas.microsoft.com/office/powerpoint/2010/main" val="135966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1B3C02-B740-A2BA-0016-1618BD2F3291}"/>
              </a:ext>
            </a:extLst>
          </p:cNvPr>
          <p:cNvPicPr>
            <a:picLocks noChangeAspect="1"/>
          </p:cNvPicPr>
          <p:nvPr/>
        </p:nvPicPr>
        <p:blipFill>
          <a:blip r:embed="rId3"/>
          <a:stretch>
            <a:fillRect/>
          </a:stretch>
        </p:blipFill>
        <p:spPr>
          <a:xfrm>
            <a:off x="1556106" y="0"/>
            <a:ext cx="7125488" cy="5143500"/>
          </a:xfrm>
          <a:prstGeom prst="rect">
            <a:avLst/>
          </a:prstGeom>
        </p:spPr>
      </p:pic>
      <p:sp>
        <p:nvSpPr>
          <p:cNvPr id="2" name="Title 1">
            <a:extLst>
              <a:ext uri="{FF2B5EF4-FFF2-40B4-BE49-F238E27FC236}">
                <a16:creationId xmlns:a16="http://schemas.microsoft.com/office/drawing/2014/main" id="{205CB7C7-3D2F-7D40-E44D-B8CC1C69693A}"/>
              </a:ext>
            </a:extLst>
          </p:cNvPr>
          <p:cNvSpPr>
            <a:spLocks noGrp="1"/>
          </p:cNvSpPr>
          <p:nvPr>
            <p:ph type="title"/>
          </p:nvPr>
        </p:nvSpPr>
        <p:spPr>
          <a:xfrm>
            <a:off x="368490" y="365760"/>
            <a:ext cx="8407020" cy="387798"/>
          </a:xfrm>
        </p:spPr>
        <p:txBody>
          <a:bodyPr/>
          <a:lstStyle/>
          <a:p>
            <a:r>
              <a:rPr lang="en-US"/>
              <a:t>Example: </a:t>
            </a:r>
            <a:r>
              <a:rPr lang="en-US" err="1"/>
              <a:t>SOFiSTiK</a:t>
            </a:r>
            <a:endParaRPr lang="en-US"/>
          </a:p>
        </p:txBody>
      </p:sp>
      <p:sp>
        <p:nvSpPr>
          <p:cNvPr id="8" name="TextBox 7">
            <a:extLst>
              <a:ext uri="{FF2B5EF4-FFF2-40B4-BE49-F238E27FC236}">
                <a16:creationId xmlns:a16="http://schemas.microsoft.com/office/drawing/2014/main" id="{581A637A-EF59-93A6-08C2-803D085956FB}"/>
              </a:ext>
            </a:extLst>
          </p:cNvPr>
          <p:cNvSpPr txBox="1"/>
          <p:nvPr/>
        </p:nvSpPr>
        <p:spPr>
          <a:xfrm>
            <a:off x="368489" y="1255059"/>
            <a:ext cx="3656663" cy="430887"/>
          </a:xfrm>
          <a:prstGeom prst="rect">
            <a:avLst/>
          </a:prstGeom>
          <a:noFill/>
        </p:spPr>
        <p:txBody>
          <a:bodyPr wrap="square" lIns="0" tIns="0" rIns="0" bIns="0" rtlCol="0">
            <a:spAutoFit/>
          </a:bodyPr>
          <a:lstStyle/>
          <a:p>
            <a:pPr algn="l"/>
            <a:r>
              <a:rPr lang="en-US" sz="1400" b="0" i="0" err="1">
                <a:solidFill>
                  <a:srgbClr val="3C3C3C"/>
                </a:solidFill>
                <a:effectLst/>
                <a:latin typeface="Artifakt Element"/>
              </a:rPr>
              <a:t>SOFiSTiK</a:t>
            </a:r>
            <a:r>
              <a:rPr lang="en-US" sz="1400" b="0" i="0">
                <a:solidFill>
                  <a:srgbClr val="3C3C3C"/>
                </a:solidFill>
                <a:effectLst/>
                <a:latin typeface="Artifakt Element"/>
              </a:rPr>
              <a:t> specializes in structural design and analysis of concrete buildings</a:t>
            </a:r>
          </a:p>
        </p:txBody>
      </p:sp>
      <p:sp>
        <p:nvSpPr>
          <p:cNvPr id="9" name="TextBox 8">
            <a:extLst>
              <a:ext uri="{FF2B5EF4-FFF2-40B4-BE49-F238E27FC236}">
                <a16:creationId xmlns:a16="http://schemas.microsoft.com/office/drawing/2014/main" id="{EFA89701-BEEE-96FA-059C-45B7D988F3BA}"/>
              </a:ext>
            </a:extLst>
          </p:cNvPr>
          <p:cNvSpPr txBox="1"/>
          <p:nvPr/>
        </p:nvSpPr>
        <p:spPr>
          <a:xfrm>
            <a:off x="6482419" y="3845859"/>
            <a:ext cx="2495007" cy="861774"/>
          </a:xfrm>
          <a:prstGeom prst="rect">
            <a:avLst/>
          </a:prstGeom>
          <a:noFill/>
        </p:spPr>
        <p:txBody>
          <a:bodyPr wrap="square" lIns="0" tIns="0" rIns="0" bIns="0" rtlCol="0">
            <a:spAutoFit/>
          </a:bodyPr>
          <a:lstStyle/>
          <a:p>
            <a:pPr algn="l"/>
            <a:r>
              <a:rPr lang="en-US" sz="1400" b="0" i="0">
                <a:solidFill>
                  <a:srgbClr val="3C3C3C"/>
                </a:solidFill>
                <a:effectLst/>
                <a:latin typeface="Artifakt Element"/>
              </a:rPr>
              <a:t>Finite element analysis yields </a:t>
            </a:r>
            <a:br>
              <a:rPr lang="en-US" sz="1400" b="0" i="0">
                <a:solidFill>
                  <a:srgbClr val="3C3C3C"/>
                </a:solidFill>
                <a:effectLst/>
                <a:latin typeface="Artifakt Element"/>
              </a:rPr>
            </a:br>
            <a:r>
              <a:rPr lang="en-US" sz="1400" b="0" i="0">
                <a:solidFill>
                  <a:srgbClr val="3C3C3C"/>
                </a:solidFill>
                <a:effectLst/>
                <a:latin typeface="Artifakt Element"/>
              </a:rPr>
              <a:t>distributions of forces, stresses and moments along structural </a:t>
            </a:r>
            <a:br>
              <a:rPr lang="en-US" sz="1400" b="0" i="0">
                <a:solidFill>
                  <a:srgbClr val="3C3C3C"/>
                </a:solidFill>
                <a:effectLst/>
                <a:latin typeface="Artifakt Element"/>
              </a:rPr>
            </a:br>
            <a:r>
              <a:rPr lang="en-US" sz="1400" b="0" i="0">
                <a:solidFill>
                  <a:srgbClr val="3C3C3C"/>
                </a:solidFill>
                <a:effectLst/>
                <a:latin typeface="Artifakt Element"/>
              </a:rPr>
              <a:t>members</a:t>
            </a:r>
            <a:endParaRPr lang="en-US" sz="1400"/>
          </a:p>
        </p:txBody>
      </p:sp>
    </p:spTree>
    <p:extLst>
      <p:ext uri="{BB962C8B-B14F-4D97-AF65-F5344CB8AC3E}">
        <p14:creationId xmlns:p14="http://schemas.microsoft.com/office/powerpoint/2010/main" val="6687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53F4-01D1-8F7D-6504-BB964EAFFC21}"/>
              </a:ext>
            </a:extLst>
          </p:cNvPr>
          <p:cNvSpPr>
            <a:spLocks noGrp="1"/>
          </p:cNvSpPr>
          <p:nvPr>
            <p:ph type="title"/>
          </p:nvPr>
        </p:nvSpPr>
        <p:spPr/>
        <p:txBody>
          <a:bodyPr/>
          <a:lstStyle/>
          <a:p>
            <a:r>
              <a:rPr lang="en-US"/>
              <a:t>Example: </a:t>
            </a:r>
            <a:r>
              <a:rPr lang="en-US" err="1"/>
              <a:t>SOFiSTiK</a:t>
            </a:r>
            <a:endParaRPr lang="en-US"/>
          </a:p>
        </p:txBody>
      </p:sp>
      <p:pic>
        <p:nvPicPr>
          <p:cNvPr id="4" name="Picture 3" descr="A screenshot of a computer&#10;&#10;Description automatically generated">
            <a:extLst>
              <a:ext uri="{FF2B5EF4-FFF2-40B4-BE49-F238E27FC236}">
                <a16:creationId xmlns:a16="http://schemas.microsoft.com/office/drawing/2014/main" id="{B9C1734F-7954-3924-714A-4FDEF7D10DFA}"/>
              </a:ext>
            </a:extLst>
          </p:cNvPr>
          <p:cNvPicPr>
            <a:picLocks noChangeAspect="1"/>
          </p:cNvPicPr>
          <p:nvPr/>
        </p:nvPicPr>
        <p:blipFill rotWithShape="1">
          <a:blip r:embed="rId3">
            <a:extLst>
              <a:ext uri="{28A0092B-C50C-407E-A947-70E740481C1C}">
                <a14:useLocalDpi xmlns:a14="http://schemas.microsoft.com/office/drawing/2010/main" val="0"/>
              </a:ext>
            </a:extLst>
          </a:blip>
          <a:srcRect l="18025" t="12930"/>
          <a:stretch/>
        </p:blipFill>
        <p:spPr>
          <a:xfrm>
            <a:off x="368490" y="819397"/>
            <a:ext cx="6576380" cy="4151910"/>
          </a:xfrm>
          <a:prstGeom prst="rect">
            <a:avLst/>
          </a:prstGeom>
        </p:spPr>
      </p:pic>
      <p:sp>
        <p:nvSpPr>
          <p:cNvPr id="5" name="TextBox 4">
            <a:extLst>
              <a:ext uri="{FF2B5EF4-FFF2-40B4-BE49-F238E27FC236}">
                <a16:creationId xmlns:a16="http://schemas.microsoft.com/office/drawing/2014/main" id="{BCC868AC-0E0F-8A30-65C4-BF8ED7012715}"/>
              </a:ext>
            </a:extLst>
          </p:cNvPr>
          <p:cNvSpPr txBox="1"/>
          <p:nvPr/>
        </p:nvSpPr>
        <p:spPr>
          <a:xfrm>
            <a:off x="7148163" y="1106625"/>
            <a:ext cx="1846195" cy="1292662"/>
          </a:xfrm>
          <a:prstGeom prst="rect">
            <a:avLst/>
          </a:prstGeom>
          <a:noFill/>
        </p:spPr>
        <p:txBody>
          <a:bodyPr wrap="square" lIns="0" tIns="0" rIns="0" bIns="0" rtlCol="0">
            <a:spAutoFit/>
          </a:bodyPr>
          <a:lstStyle/>
          <a:p>
            <a:r>
              <a:rPr lang="en-US" sz="1400">
                <a:solidFill>
                  <a:srgbClr val="FF0000"/>
                </a:solidFill>
              </a:rPr>
              <a:t>Revit allows to see analysis results in multiple views, using appropriate methods and settings in each view</a:t>
            </a:r>
          </a:p>
        </p:txBody>
      </p:sp>
    </p:spTree>
    <p:extLst>
      <p:ext uri="{BB962C8B-B14F-4D97-AF65-F5344CB8AC3E}">
        <p14:creationId xmlns:p14="http://schemas.microsoft.com/office/powerpoint/2010/main" val="2816604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FF17-3F0B-EA44-532E-0068003A00B7}"/>
              </a:ext>
            </a:extLst>
          </p:cNvPr>
          <p:cNvSpPr>
            <a:spLocks noGrp="1"/>
          </p:cNvSpPr>
          <p:nvPr>
            <p:ph type="title"/>
          </p:nvPr>
        </p:nvSpPr>
        <p:spPr/>
        <p:txBody>
          <a:bodyPr/>
          <a:lstStyle/>
          <a:p>
            <a:r>
              <a:rPr lang="en-US"/>
              <a:t>Example: </a:t>
            </a:r>
            <a:r>
              <a:rPr lang="en-US" err="1"/>
              <a:t>SOFiSTiK</a:t>
            </a:r>
            <a:endParaRPr lang="en-US"/>
          </a:p>
        </p:txBody>
      </p:sp>
      <p:pic>
        <p:nvPicPr>
          <p:cNvPr id="4" name="Picture 3">
            <a:extLst>
              <a:ext uri="{FF2B5EF4-FFF2-40B4-BE49-F238E27FC236}">
                <a16:creationId xmlns:a16="http://schemas.microsoft.com/office/drawing/2014/main" id="{954AD97C-81DD-0609-7255-D3A8A320A8BB}"/>
              </a:ext>
            </a:extLst>
          </p:cNvPr>
          <p:cNvPicPr>
            <a:picLocks noChangeAspect="1"/>
          </p:cNvPicPr>
          <p:nvPr/>
        </p:nvPicPr>
        <p:blipFill>
          <a:blip r:embed="rId3"/>
          <a:stretch>
            <a:fillRect/>
          </a:stretch>
        </p:blipFill>
        <p:spPr>
          <a:xfrm>
            <a:off x="368490" y="1023272"/>
            <a:ext cx="8407020" cy="3843533"/>
          </a:xfrm>
          <a:prstGeom prst="rect">
            <a:avLst/>
          </a:prstGeom>
        </p:spPr>
      </p:pic>
      <p:sp useBgFill="1">
        <p:nvSpPr>
          <p:cNvPr id="5" name="TextBox 4">
            <a:extLst>
              <a:ext uri="{FF2B5EF4-FFF2-40B4-BE49-F238E27FC236}">
                <a16:creationId xmlns:a16="http://schemas.microsoft.com/office/drawing/2014/main" id="{68A72074-252F-B5BC-7716-483E8E90AE23}"/>
              </a:ext>
            </a:extLst>
          </p:cNvPr>
          <p:cNvSpPr txBox="1"/>
          <p:nvPr/>
        </p:nvSpPr>
        <p:spPr>
          <a:xfrm>
            <a:off x="6121730" y="1127372"/>
            <a:ext cx="2303813" cy="492443"/>
          </a:xfrm>
          <a:custGeom>
            <a:avLst/>
            <a:gdLst>
              <a:gd name="connsiteX0" fmla="*/ 0 w 2303813"/>
              <a:gd name="connsiteY0" fmla="*/ 0 h 492443"/>
              <a:gd name="connsiteX1" fmla="*/ 552915 w 2303813"/>
              <a:gd name="connsiteY1" fmla="*/ 0 h 492443"/>
              <a:gd name="connsiteX2" fmla="*/ 1128868 w 2303813"/>
              <a:gd name="connsiteY2" fmla="*/ 0 h 492443"/>
              <a:gd name="connsiteX3" fmla="*/ 1704822 w 2303813"/>
              <a:gd name="connsiteY3" fmla="*/ 0 h 492443"/>
              <a:gd name="connsiteX4" fmla="*/ 2303813 w 2303813"/>
              <a:gd name="connsiteY4" fmla="*/ 0 h 492443"/>
              <a:gd name="connsiteX5" fmla="*/ 2303813 w 2303813"/>
              <a:gd name="connsiteY5" fmla="*/ 492443 h 492443"/>
              <a:gd name="connsiteX6" fmla="*/ 1727860 w 2303813"/>
              <a:gd name="connsiteY6" fmla="*/ 492443 h 492443"/>
              <a:gd name="connsiteX7" fmla="*/ 1197983 w 2303813"/>
              <a:gd name="connsiteY7" fmla="*/ 492443 h 492443"/>
              <a:gd name="connsiteX8" fmla="*/ 668106 w 2303813"/>
              <a:gd name="connsiteY8" fmla="*/ 492443 h 492443"/>
              <a:gd name="connsiteX9" fmla="*/ 0 w 2303813"/>
              <a:gd name="connsiteY9" fmla="*/ 492443 h 492443"/>
              <a:gd name="connsiteX10" fmla="*/ 0 w 2303813"/>
              <a:gd name="connsiteY10" fmla="*/ 0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813" h="492443" fill="none" extrusionOk="0">
                <a:moveTo>
                  <a:pt x="0" y="0"/>
                </a:moveTo>
                <a:cubicBezTo>
                  <a:pt x="182843" y="18677"/>
                  <a:pt x="346380" y="-17358"/>
                  <a:pt x="552915" y="0"/>
                </a:cubicBezTo>
                <a:cubicBezTo>
                  <a:pt x="759450" y="17358"/>
                  <a:pt x="968224" y="-13765"/>
                  <a:pt x="1128868" y="0"/>
                </a:cubicBezTo>
                <a:cubicBezTo>
                  <a:pt x="1289512" y="13765"/>
                  <a:pt x="1499910" y="19827"/>
                  <a:pt x="1704822" y="0"/>
                </a:cubicBezTo>
                <a:cubicBezTo>
                  <a:pt x="1909734" y="-19827"/>
                  <a:pt x="2178869" y="-21306"/>
                  <a:pt x="2303813" y="0"/>
                </a:cubicBezTo>
                <a:cubicBezTo>
                  <a:pt x="2303909" y="149018"/>
                  <a:pt x="2310648" y="278551"/>
                  <a:pt x="2303813" y="492443"/>
                </a:cubicBezTo>
                <a:cubicBezTo>
                  <a:pt x="2018812" y="466987"/>
                  <a:pt x="2008428" y="467718"/>
                  <a:pt x="1727860" y="492443"/>
                </a:cubicBezTo>
                <a:cubicBezTo>
                  <a:pt x="1447292" y="517168"/>
                  <a:pt x="1319904" y="501279"/>
                  <a:pt x="1197983" y="492443"/>
                </a:cubicBezTo>
                <a:cubicBezTo>
                  <a:pt x="1076062" y="483607"/>
                  <a:pt x="916997" y="509486"/>
                  <a:pt x="668106" y="492443"/>
                </a:cubicBezTo>
                <a:cubicBezTo>
                  <a:pt x="419215" y="475400"/>
                  <a:pt x="191391" y="521152"/>
                  <a:pt x="0" y="492443"/>
                </a:cubicBezTo>
                <a:cubicBezTo>
                  <a:pt x="13420" y="326726"/>
                  <a:pt x="13228" y="115578"/>
                  <a:pt x="0" y="0"/>
                </a:cubicBezTo>
                <a:close/>
              </a:path>
              <a:path w="2303813" h="492443" stroke="0" extrusionOk="0">
                <a:moveTo>
                  <a:pt x="0" y="0"/>
                </a:moveTo>
                <a:cubicBezTo>
                  <a:pt x="143717" y="15082"/>
                  <a:pt x="341092" y="26233"/>
                  <a:pt x="552915" y="0"/>
                </a:cubicBezTo>
                <a:cubicBezTo>
                  <a:pt x="764739" y="-26233"/>
                  <a:pt x="808490" y="-23067"/>
                  <a:pt x="1059754" y="0"/>
                </a:cubicBezTo>
                <a:cubicBezTo>
                  <a:pt x="1311018" y="23067"/>
                  <a:pt x="1513409" y="19443"/>
                  <a:pt x="1681783" y="0"/>
                </a:cubicBezTo>
                <a:cubicBezTo>
                  <a:pt x="1850157" y="-19443"/>
                  <a:pt x="2085069" y="21999"/>
                  <a:pt x="2303813" y="0"/>
                </a:cubicBezTo>
                <a:cubicBezTo>
                  <a:pt x="2291935" y="191558"/>
                  <a:pt x="2281125" y="385683"/>
                  <a:pt x="2303813" y="492443"/>
                </a:cubicBezTo>
                <a:cubicBezTo>
                  <a:pt x="2175282" y="483674"/>
                  <a:pt x="1885444" y="495594"/>
                  <a:pt x="1773936" y="492443"/>
                </a:cubicBezTo>
                <a:cubicBezTo>
                  <a:pt x="1662428" y="489292"/>
                  <a:pt x="1428366" y="516659"/>
                  <a:pt x="1244059" y="492443"/>
                </a:cubicBezTo>
                <a:cubicBezTo>
                  <a:pt x="1059752" y="468227"/>
                  <a:pt x="750218" y="501137"/>
                  <a:pt x="622030" y="492443"/>
                </a:cubicBezTo>
                <a:cubicBezTo>
                  <a:pt x="493842" y="483749"/>
                  <a:pt x="239844" y="507787"/>
                  <a:pt x="0" y="492443"/>
                </a:cubicBezTo>
                <a:cubicBezTo>
                  <a:pt x="3229" y="254502"/>
                  <a:pt x="6074" y="198349"/>
                  <a:pt x="0" y="0"/>
                </a:cubicBezTo>
                <a:close/>
              </a:path>
            </a:pathLst>
          </a:custGeom>
          <a:ln>
            <a:no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spAutoFit/>
          </a:bodyPr>
          <a:lstStyle/>
          <a:p>
            <a:pPr algn="ctr"/>
            <a:r>
              <a:rPr lang="en-US" sz="1600">
                <a:solidFill>
                  <a:srgbClr val="FF0000"/>
                </a:solidFill>
              </a:rPr>
              <a:t>Analysis results as part of documentation</a:t>
            </a:r>
          </a:p>
        </p:txBody>
      </p:sp>
    </p:spTree>
    <p:extLst>
      <p:ext uri="{BB962C8B-B14F-4D97-AF65-F5344CB8AC3E}">
        <p14:creationId xmlns:p14="http://schemas.microsoft.com/office/powerpoint/2010/main" val="1185582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77EF-BED5-10D4-3600-CC32C99BB4B0}"/>
              </a:ext>
            </a:extLst>
          </p:cNvPr>
          <p:cNvSpPr>
            <a:spLocks noGrp="1"/>
          </p:cNvSpPr>
          <p:nvPr>
            <p:ph type="title"/>
          </p:nvPr>
        </p:nvSpPr>
        <p:spPr/>
        <p:txBody>
          <a:bodyPr/>
          <a:lstStyle/>
          <a:p>
            <a:r>
              <a:rPr lang="en-US"/>
              <a:t>Example: Autodesk structural analysis toolkit</a:t>
            </a:r>
          </a:p>
        </p:txBody>
      </p:sp>
      <p:pic>
        <p:nvPicPr>
          <p:cNvPr id="6" name="Picture 5">
            <a:extLst>
              <a:ext uri="{FF2B5EF4-FFF2-40B4-BE49-F238E27FC236}">
                <a16:creationId xmlns:a16="http://schemas.microsoft.com/office/drawing/2014/main" id="{C1791E3C-4836-F0AA-4C45-2CD71423C5B4}"/>
              </a:ext>
            </a:extLst>
          </p:cNvPr>
          <p:cNvPicPr>
            <a:picLocks noChangeAspect="1"/>
          </p:cNvPicPr>
          <p:nvPr/>
        </p:nvPicPr>
        <p:blipFill>
          <a:blip r:embed="rId3"/>
          <a:stretch>
            <a:fillRect/>
          </a:stretch>
        </p:blipFill>
        <p:spPr>
          <a:xfrm>
            <a:off x="438408" y="813911"/>
            <a:ext cx="3497098" cy="3963829"/>
          </a:xfrm>
          <a:prstGeom prst="rect">
            <a:avLst/>
          </a:prstGeom>
        </p:spPr>
      </p:pic>
      <p:pic>
        <p:nvPicPr>
          <p:cNvPr id="10" name="Picture 9">
            <a:extLst>
              <a:ext uri="{FF2B5EF4-FFF2-40B4-BE49-F238E27FC236}">
                <a16:creationId xmlns:a16="http://schemas.microsoft.com/office/drawing/2014/main" id="{057366C3-AAA7-4E42-3FD4-0C4D12BF768C}"/>
              </a:ext>
            </a:extLst>
          </p:cNvPr>
          <p:cNvPicPr>
            <a:picLocks noChangeAspect="1"/>
          </p:cNvPicPr>
          <p:nvPr/>
        </p:nvPicPr>
        <p:blipFill>
          <a:blip r:embed="rId4"/>
          <a:stretch>
            <a:fillRect/>
          </a:stretch>
        </p:blipFill>
        <p:spPr>
          <a:xfrm>
            <a:off x="5354169" y="887123"/>
            <a:ext cx="3252811" cy="3890617"/>
          </a:xfrm>
          <a:prstGeom prst="rect">
            <a:avLst/>
          </a:prstGeom>
        </p:spPr>
      </p:pic>
      <p:sp>
        <p:nvSpPr>
          <p:cNvPr id="11" name="TextBox 10">
            <a:extLst>
              <a:ext uri="{FF2B5EF4-FFF2-40B4-BE49-F238E27FC236}">
                <a16:creationId xmlns:a16="http://schemas.microsoft.com/office/drawing/2014/main" id="{AE8A9B21-B461-0883-BEA6-F80C3BD8A585}"/>
              </a:ext>
            </a:extLst>
          </p:cNvPr>
          <p:cNvSpPr txBox="1"/>
          <p:nvPr/>
        </p:nvSpPr>
        <p:spPr>
          <a:xfrm>
            <a:off x="3478688" y="1023498"/>
            <a:ext cx="1846195" cy="646331"/>
          </a:xfrm>
          <a:prstGeom prst="rect">
            <a:avLst/>
          </a:prstGeom>
          <a:noFill/>
        </p:spPr>
        <p:txBody>
          <a:bodyPr wrap="square" lIns="0" tIns="0" rIns="0" bIns="0" rtlCol="0">
            <a:spAutoFit/>
          </a:bodyPr>
          <a:lstStyle/>
          <a:p>
            <a:pPr algn="ctr"/>
            <a:r>
              <a:rPr lang="en-US" sz="1400">
                <a:solidFill>
                  <a:srgbClr val="FF0000"/>
                </a:solidFill>
              </a:rPr>
              <a:t>Deformations of floor plates, beams and columns</a:t>
            </a:r>
          </a:p>
        </p:txBody>
      </p:sp>
      <p:sp>
        <p:nvSpPr>
          <p:cNvPr id="12" name="TextBox 11">
            <a:extLst>
              <a:ext uri="{FF2B5EF4-FFF2-40B4-BE49-F238E27FC236}">
                <a16:creationId xmlns:a16="http://schemas.microsoft.com/office/drawing/2014/main" id="{6B69934C-CDA1-D58F-487D-E20E874E2FF9}"/>
              </a:ext>
            </a:extLst>
          </p:cNvPr>
          <p:cNvSpPr txBox="1"/>
          <p:nvPr/>
        </p:nvSpPr>
        <p:spPr>
          <a:xfrm>
            <a:off x="3705102" y="2371123"/>
            <a:ext cx="1635626" cy="369332"/>
          </a:xfrm>
          <a:prstGeom prst="rect">
            <a:avLst/>
          </a:prstGeom>
          <a:noFill/>
        </p:spPr>
        <p:txBody>
          <a:bodyPr wrap="square" lIns="0" tIns="0" rIns="0" bIns="0" rtlCol="0">
            <a:spAutoFit/>
          </a:bodyPr>
          <a:lstStyle/>
          <a:p>
            <a:pPr algn="l"/>
            <a:r>
              <a:rPr lang="en-US" sz="1200">
                <a:solidFill>
                  <a:srgbClr val="FF0000"/>
                </a:solidFill>
              </a:rPr>
              <a:t>Vertical displacement as a color map</a:t>
            </a:r>
          </a:p>
        </p:txBody>
      </p:sp>
      <p:sp>
        <p:nvSpPr>
          <p:cNvPr id="13" name="TextBox 12">
            <a:extLst>
              <a:ext uri="{FF2B5EF4-FFF2-40B4-BE49-F238E27FC236}">
                <a16:creationId xmlns:a16="http://schemas.microsoft.com/office/drawing/2014/main" id="{723978BA-60E4-33F6-6B7C-065C453D4267}"/>
              </a:ext>
            </a:extLst>
          </p:cNvPr>
          <p:cNvSpPr txBox="1"/>
          <p:nvPr/>
        </p:nvSpPr>
        <p:spPr>
          <a:xfrm>
            <a:off x="3839701" y="3542123"/>
            <a:ext cx="1550895" cy="369332"/>
          </a:xfrm>
          <a:prstGeom prst="rect">
            <a:avLst/>
          </a:prstGeom>
          <a:noFill/>
        </p:spPr>
        <p:txBody>
          <a:bodyPr wrap="square" lIns="0" tIns="0" rIns="0" bIns="0" rtlCol="0">
            <a:spAutoFit/>
          </a:bodyPr>
          <a:lstStyle/>
          <a:p>
            <a:pPr algn="r"/>
            <a:r>
              <a:rPr lang="en-US" sz="1200">
                <a:solidFill>
                  <a:srgbClr val="FF0000"/>
                </a:solidFill>
              </a:rPr>
              <a:t>Displacement vectors as deformations</a:t>
            </a:r>
          </a:p>
        </p:txBody>
      </p:sp>
      <p:cxnSp>
        <p:nvCxnSpPr>
          <p:cNvPr id="19" name="Straight Arrow Connector 18">
            <a:extLst>
              <a:ext uri="{FF2B5EF4-FFF2-40B4-BE49-F238E27FC236}">
                <a16:creationId xmlns:a16="http://schemas.microsoft.com/office/drawing/2014/main" id="{D3356580-1943-1429-D53F-F96E1A29D75F}"/>
              </a:ext>
            </a:extLst>
          </p:cNvPr>
          <p:cNvCxnSpPr>
            <a:cxnSpLocks/>
          </p:cNvCxnSpPr>
          <p:nvPr/>
        </p:nvCxnSpPr>
        <p:spPr>
          <a:xfrm flipH="1">
            <a:off x="3362301" y="2795177"/>
            <a:ext cx="135814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196220AC-DA54-584F-AF80-E5BF6C5D418A}"/>
              </a:ext>
            </a:extLst>
          </p:cNvPr>
          <p:cNvCxnSpPr>
            <a:cxnSpLocks/>
          </p:cNvCxnSpPr>
          <p:nvPr/>
        </p:nvCxnSpPr>
        <p:spPr>
          <a:xfrm flipH="1">
            <a:off x="4245429" y="3984338"/>
            <a:ext cx="1359723" cy="0"/>
          </a:xfrm>
          <a:prstGeom prst="straightConnector1">
            <a:avLst/>
          </a:prstGeom>
          <a:ln w="38100">
            <a:headEnd type="triangl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29241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B4E9-D003-A8E9-633B-D59B242E5FD2}"/>
              </a:ext>
            </a:extLst>
          </p:cNvPr>
          <p:cNvSpPr>
            <a:spLocks noGrp="1"/>
          </p:cNvSpPr>
          <p:nvPr>
            <p:ph type="title"/>
          </p:nvPr>
        </p:nvSpPr>
        <p:spPr/>
        <p:txBody>
          <a:bodyPr/>
          <a:lstStyle/>
          <a:p>
            <a:r>
              <a:rPr lang="en-US"/>
              <a:t>Example: </a:t>
            </a:r>
            <a:r>
              <a:rPr lang="en-US" err="1"/>
              <a:t>Graytec</a:t>
            </a:r>
            <a:r>
              <a:rPr lang="en-US"/>
              <a:t> Slab design addin</a:t>
            </a:r>
          </a:p>
        </p:txBody>
      </p:sp>
      <p:pic>
        <p:nvPicPr>
          <p:cNvPr id="4" name="Picture 3">
            <a:extLst>
              <a:ext uri="{FF2B5EF4-FFF2-40B4-BE49-F238E27FC236}">
                <a16:creationId xmlns:a16="http://schemas.microsoft.com/office/drawing/2014/main" id="{E565294D-4472-147C-7935-A8BE61E3C451}"/>
              </a:ext>
            </a:extLst>
          </p:cNvPr>
          <p:cNvPicPr>
            <a:picLocks noChangeAspect="1"/>
          </p:cNvPicPr>
          <p:nvPr/>
        </p:nvPicPr>
        <p:blipFill>
          <a:blip r:embed="rId3"/>
          <a:stretch>
            <a:fillRect/>
          </a:stretch>
        </p:blipFill>
        <p:spPr>
          <a:xfrm>
            <a:off x="368490" y="808108"/>
            <a:ext cx="6791507" cy="4258201"/>
          </a:xfrm>
          <a:prstGeom prst="rect">
            <a:avLst/>
          </a:prstGeom>
        </p:spPr>
      </p:pic>
      <p:sp useBgFill="1">
        <p:nvSpPr>
          <p:cNvPr id="5" name="TextBox 4">
            <a:extLst>
              <a:ext uri="{FF2B5EF4-FFF2-40B4-BE49-F238E27FC236}">
                <a16:creationId xmlns:a16="http://schemas.microsoft.com/office/drawing/2014/main" id="{29C73624-3839-B519-A4D1-D7340F289B58}"/>
              </a:ext>
            </a:extLst>
          </p:cNvPr>
          <p:cNvSpPr txBox="1"/>
          <p:nvPr/>
        </p:nvSpPr>
        <p:spPr>
          <a:xfrm>
            <a:off x="6501741" y="932213"/>
            <a:ext cx="2392877" cy="1261884"/>
          </a:xfrm>
          <a:prstGeom prst="rect">
            <a:avLst/>
          </a:prstGeom>
          <a:ln>
            <a:noFill/>
          </a:ln>
        </p:spPr>
        <p:txBody>
          <a:bodyPr wrap="square" lIns="91440" tIns="91440" rIns="91440" bIns="91440" rtlCol="0">
            <a:spAutoFit/>
          </a:bodyPr>
          <a:lstStyle/>
          <a:p>
            <a:pPr algn="l"/>
            <a:r>
              <a:rPr lang="en-US" sz="1400" err="1">
                <a:solidFill>
                  <a:srgbClr val="FF0000"/>
                </a:solidFill>
              </a:rPr>
              <a:t>Graytec</a:t>
            </a:r>
            <a:r>
              <a:rPr lang="en-US" sz="1400">
                <a:solidFill>
                  <a:srgbClr val="FF0000"/>
                </a:solidFill>
              </a:rPr>
              <a:t> set of tools help to design concrete reinforcement on top of visualized displacements from structural analysis  </a:t>
            </a:r>
          </a:p>
        </p:txBody>
      </p:sp>
    </p:spTree>
    <p:extLst>
      <p:ext uri="{BB962C8B-B14F-4D97-AF65-F5344CB8AC3E}">
        <p14:creationId xmlns:p14="http://schemas.microsoft.com/office/powerpoint/2010/main" val="910254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3DA3-6E03-40A4-86E6-F229EA60C263}"/>
              </a:ext>
            </a:extLst>
          </p:cNvPr>
          <p:cNvSpPr>
            <a:spLocks noGrp="1"/>
          </p:cNvSpPr>
          <p:nvPr>
            <p:ph type="title"/>
          </p:nvPr>
        </p:nvSpPr>
        <p:spPr/>
        <p:txBody>
          <a:bodyPr/>
          <a:lstStyle/>
          <a:p>
            <a:r>
              <a:rPr lang="en-US"/>
              <a:t>Example: </a:t>
            </a:r>
            <a:r>
              <a:rPr lang="en-US" err="1"/>
              <a:t>ElumTools</a:t>
            </a:r>
            <a:endParaRPr lang="en-US"/>
          </a:p>
        </p:txBody>
      </p:sp>
      <p:pic>
        <p:nvPicPr>
          <p:cNvPr id="4098" name="Picture 2">
            <a:extLst>
              <a:ext uri="{FF2B5EF4-FFF2-40B4-BE49-F238E27FC236}">
                <a16:creationId xmlns:a16="http://schemas.microsoft.com/office/drawing/2014/main" id="{C206326F-3E22-11DB-3A84-346189EDD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90" y="887829"/>
            <a:ext cx="4701152" cy="38669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B5B18E-87F5-88C4-1565-BB83E43F5B34}"/>
              </a:ext>
            </a:extLst>
          </p:cNvPr>
          <p:cNvSpPr txBox="1"/>
          <p:nvPr/>
        </p:nvSpPr>
        <p:spPr>
          <a:xfrm>
            <a:off x="5747658" y="1837774"/>
            <a:ext cx="2909454" cy="2215991"/>
          </a:xfrm>
          <a:prstGeom prst="rect">
            <a:avLst/>
          </a:prstGeom>
          <a:noFill/>
        </p:spPr>
        <p:txBody>
          <a:bodyPr wrap="square" lIns="0" tIns="0" rIns="0" bIns="0" rtlCol="0">
            <a:spAutoFit/>
          </a:bodyPr>
          <a:lstStyle/>
          <a:p>
            <a:pPr algn="l" latinLnBrk="0"/>
            <a:r>
              <a:rPr lang="en-US" sz="1200">
                <a:solidFill>
                  <a:srgbClr val="3C3C3C"/>
                </a:solidFill>
                <a:latin typeface="Artifakt Element"/>
              </a:rPr>
              <a:t>L</a:t>
            </a:r>
            <a:r>
              <a:rPr lang="en-US" sz="1200" b="0" i="0">
                <a:solidFill>
                  <a:srgbClr val="3C3C3C"/>
                </a:solidFill>
                <a:effectLst/>
                <a:latin typeface="Artifakt Element"/>
              </a:rPr>
              <a:t>ighting analysis add-in leverages Revit model content such as geometry, material properties and lighting fixture families. </a:t>
            </a:r>
            <a:r>
              <a:rPr lang="en-US" sz="1200" b="0" i="0" err="1">
                <a:solidFill>
                  <a:srgbClr val="3C3C3C"/>
                </a:solidFill>
                <a:effectLst/>
                <a:latin typeface="Artifakt Element"/>
              </a:rPr>
              <a:t>ElumTools</a:t>
            </a:r>
            <a:r>
              <a:rPr lang="en-US" sz="1200" b="0" i="0">
                <a:solidFill>
                  <a:srgbClr val="3C3C3C"/>
                </a:solidFill>
                <a:effectLst/>
                <a:latin typeface="Artifakt Element"/>
              </a:rPr>
              <a:t> can calculate illuminance on any surface or </a:t>
            </a:r>
            <a:r>
              <a:rPr lang="en-US" sz="1200" b="0" i="0" err="1">
                <a:solidFill>
                  <a:srgbClr val="3C3C3C"/>
                </a:solidFill>
                <a:effectLst/>
                <a:latin typeface="Artifakt Element"/>
              </a:rPr>
              <a:t>workplane</a:t>
            </a:r>
            <a:r>
              <a:rPr lang="en-US" sz="1200" b="0" i="0">
                <a:solidFill>
                  <a:srgbClr val="3C3C3C"/>
                </a:solidFill>
                <a:effectLst/>
                <a:latin typeface="Artifakt Element"/>
              </a:rPr>
              <a:t> using the lighting industry’s standard radiosity calculation method.</a:t>
            </a:r>
          </a:p>
          <a:p>
            <a:pPr algn="l" latinLnBrk="0"/>
            <a:r>
              <a:rPr lang="en-US" sz="1200" b="0" i="0">
                <a:solidFill>
                  <a:srgbClr val="3C3C3C"/>
                </a:solidFill>
                <a:effectLst/>
                <a:latin typeface="Artifakt Element"/>
              </a:rPr>
              <a:t>Interactive visualization is provided during the calculation process allowing detailed navigation of the illuminated scene. Numeric results are visible in any Revit view and all statistics are available to Revit schedules.</a:t>
            </a:r>
          </a:p>
          <a:p>
            <a:pPr algn="l"/>
            <a:endParaRPr lang="en-US" sz="1200" err="1"/>
          </a:p>
        </p:txBody>
      </p:sp>
      <p:pic>
        <p:nvPicPr>
          <p:cNvPr id="4100" name="Picture 4" descr="Lighting Analysts">
            <a:extLst>
              <a:ext uri="{FF2B5EF4-FFF2-40B4-BE49-F238E27FC236}">
                <a16:creationId xmlns:a16="http://schemas.microsoft.com/office/drawing/2014/main" id="{9EE5CDC5-2C8B-4C63-418B-6C9AE178A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846" y="454119"/>
            <a:ext cx="2371849" cy="86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587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41B7-06A5-7CBE-2049-1E492AAA06A8}"/>
              </a:ext>
            </a:extLst>
          </p:cNvPr>
          <p:cNvSpPr>
            <a:spLocks noGrp="1"/>
          </p:cNvSpPr>
          <p:nvPr>
            <p:ph type="title"/>
          </p:nvPr>
        </p:nvSpPr>
        <p:spPr/>
        <p:txBody>
          <a:bodyPr/>
          <a:lstStyle/>
          <a:p>
            <a:r>
              <a:rPr lang="en-US"/>
              <a:t>People circulation</a:t>
            </a:r>
          </a:p>
        </p:txBody>
      </p:sp>
      <p:pic>
        <p:nvPicPr>
          <p:cNvPr id="5122" name="Picture 2" descr="Gebaeude 7">
            <a:extLst>
              <a:ext uri="{FF2B5EF4-FFF2-40B4-BE49-F238E27FC236}">
                <a16:creationId xmlns:a16="http://schemas.microsoft.com/office/drawing/2014/main" id="{CDF2D360-146B-8077-AFB5-43522B30B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03" y="1053790"/>
            <a:ext cx="2474365" cy="3454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C59D11-53A8-905F-6BEC-648AFF306495}"/>
              </a:ext>
            </a:extLst>
          </p:cNvPr>
          <p:cNvSpPr txBox="1"/>
          <p:nvPr/>
        </p:nvSpPr>
        <p:spPr>
          <a:xfrm>
            <a:off x="691376" y="4655634"/>
            <a:ext cx="3055434" cy="215444"/>
          </a:xfrm>
          <a:prstGeom prst="rect">
            <a:avLst/>
          </a:prstGeom>
          <a:noFill/>
        </p:spPr>
        <p:txBody>
          <a:bodyPr wrap="square" lIns="0" tIns="0" rIns="0" bIns="0" rtlCol="0">
            <a:spAutoFit/>
          </a:bodyPr>
          <a:lstStyle/>
          <a:p>
            <a:pPr algn="l"/>
            <a:r>
              <a:rPr lang="en-US" sz="1400"/>
              <a:t>In Revit, from </a:t>
            </a:r>
            <a:r>
              <a:rPr lang="en-US" sz="1400">
                <a:hlinkClick r:id="rId4"/>
              </a:rPr>
              <a:t>Munich University</a:t>
            </a:r>
            <a:endParaRPr lang="en-US" sz="1400"/>
          </a:p>
        </p:txBody>
      </p:sp>
      <p:pic>
        <p:nvPicPr>
          <p:cNvPr id="4" name="Picture 3">
            <a:extLst>
              <a:ext uri="{FF2B5EF4-FFF2-40B4-BE49-F238E27FC236}">
                <a16:creationId xmlns:a16="http://schemas.microsoft.com/office/drawing/2014/main" id="{B0902876-D7BF-745F-7413-927DFEB5DDD9}"/>
              </a:ext>
            </a:extLst>
          </p:cNvPr>
          <p:cNvPicPr>
            <a:picLocks noChangeAspect="1"/>
          </p:cNvPicPr>
          <p:nvPr/>
        </p:nvPicPr>
        <p:blipFill>
          <a:blip r:embed="rId5"/>
          <a:stretch>
            <a:fillRect/>
          </a:stretch>
        </p:blipFill>
        <p:spPr>
          <a:xfrm>
            <a:off x="4299533" y="1209907"/>
            <a:ext cx="3464090" cy="1975183"/>
          </a:xfrm>
          <a:prstGeom prst="rect">
            <a:avLst/>
          </a:prstGeom>
        </p:spPr>
      </p:pic>
      <p:pic>
        <p:nvPicPr>
          <p:cNvPr id="5" name="Picture 2" descr="logo">
            <a:extLst>
              <a:ext uri="{FF2B5EF4-FFF2-40B4-BE49-F238E27FC236}">
                <a16:creationId xmlns:a16="http://schemas.microsoft.com/office/drawing/2014/main" id="{2B69116E-000E-CFC0-5556-9754BDDC74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930" y="1053790"/>
            <a:ext cx="1290690" cy="325932"/>
          </a:xfrm>
          <a:prstGeom prst="rect">
            <a:avLst/>
          </a:prstGeom>
          <a:solidFill>
            <a:schemeClr val="tx1"/>
          </a:solidFill>
        </p:spPr>
      </p:pic>
      <p:sp>
        <p:nvSpPr>
          <p:cNvPr id="6" name="TextBox 5">
            <a:extLst>
              <a:ext uri="{FF2B5EF4-FFF2-40B4-BE49-F238E27FC236}">
                <a16:creationId xmlns:a16="http://schemas.microsoft.com/office/drawing/2014/main" id="{875413D2-4F27-77D1-8CAA-A55F22DC621E}"/>
              </a:ext>
            </a:extLst>
          </p:cNvPr>
          <p:cNvSpPr txBox="1"/>
          <p:nvPr/>
        </p:nvSpPr>
        <p:spPr>
          <a:xfrm>
            <a:off x="4510013" y="3341207"/>
            <a:ext cx="3253610" cy="1046440"/>
          </a:xfrm>
          <a:prstGeom prst="rect">
            <a:avLst/>
          </a:prstGeom>
          <a:noFill/>
        </p:spPr>
        <p:txBody>
          <a:bodyPr wrap="square" lIns="91440" tIns="91440" rIns="91440" bIns="91440" rtlCol="0">
            <a:spAutoFit/>
          </a:bodyPr>
          <a:lstStyle/>
          <a:p>
            <a:pPr algn="l"/>
            <a:r>
              <a:rPr lang="en-US" sz="1400" b="0" i="0">
                <a:effectLst/>
                <a:latin typeface="Open Sans" panose="020B0606030504020204" pitchFamily="34" charset="0"/>
              </a:rPr>
              <a:t>People Flow and Occupancy Simulation for BIM (with animation)</a:t>
            </a:r>
          </a:p>
          <a:p>
            <a:pPr algn="l"/>
            <a:endParaRPr lang="en-US" sz="1400">
              <a:solidFill>
                <a:srgbClr val="FF0000"/>
              </a:solidFill>
              <a:latin typeface="Open Sans" panose="020B0606030504020204" pitchFamily="34" charset="0"/>
            </a:endParaRPr>
          </a:p>
          <a:p>
            <a:pPr algn="l"/>
            <a:r>
              <a:rPr lang="en-US" sz="1400">
                <a:solidFill>
                  <a:srgbClr val="FF0000"/>
                </a:solidFill>
                <a:latin typeface="Open Sans" panose="020B0606030504020204" pitchFamily="34" charset="0"/>
              </a:rPr>
              <a:t>Not in Revit/AVF, but could be</a:t>
            </a:r>
            <a:endParaRPr lang="en-US" sz="1400">
              <a:solidFill>
                <a:srgbClr val="FF0000"/>
              </a:solidFill>
            </a:endParaRPr>
          </a:p>
        </p:txBody>
      </p:sp>
    </p:spTree>
    <p:extLst>
      <p:ext uri="{BB962C8B-B14F-4D97-AF65-F5344CB8AC3E}">
        <p14:creationId xmlns:p14="http://schemas.microsoft.com/office/powerpoint/2010/main" val="106390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uilding under construction with scaffolding&#10;&#10;Description automatically generated">
            <a:extLst>
              <a:ext uri="{FF2B5EF4-FFF2-40B4-BE49-F238E27FC236}">
                <a16:creationId xmlns:a16="http://schemas.microsoft.com/office/drawing/2014/main" id="{8B89DA39-17FB-96AE-B7BE-1979E20DF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90" y="1611677"/>
            <a:ext cx="1566327" cy="1920145"/>
          </a:xfrm>
          <a:prstGeom prst="rect">
            <a:avLst/>
          </a:prstGeom>
        </p:spPr>
      </p:pic>
      <p:sp>
        <p:nvSpPr>
          <p:cNvPr id="2" name="Title 1">
            <a:extLst>
              <a:ext uri="{FF2B5EF4-FFF2-40B4-BE49-F238E27FC236}">
                <a16:creationId xmlns:a16="http://schemas.microsoft.com/office/drawing/2014/main" id="{1E575007-DDA1-3A50-97A9-1EA7A0E1ACC9}"/>
              </a:ext>
            </a:extLst>
          </p:cNvPr>
          <p:cNvSpPr>
            <a:spLocks noGrp="1"/>
          </p:cNvSpPr>
          <p:nvPr>
            <p:ph type="title"/>
          </p:nvPr>
        </p:nvSpPr>
        <p:spPr>
          <a:xfrm>
            <a:off x="1207370" y="365760"/>
            <a:ext cx="6414490" cy="553998"/>
          </a:xfrm>
        </p:spPr>
        <p:txBody>
          <a:bodyPr/>
          <a:lstStyle/>
          <a:p>
            <a:r>
              <a:rPr lang="en-US" sz="2000"/>
              <a:t>is Revit framework for visualizing analysis results in context of a building model</a:t>
            </a:r>
            <a:endParaRPr lang="en-US"/>
          </a:p>
        </p:txBody>
      </p:sp>
      <p:pic>
        <p:nvPicPr>
          <p:cNvPr id="20" name="Picture 19">
            <a:extLst>
              <a:ext uri="{FF2B5EF4-FFF2-40B4-BE49-F238E27FC236}">
                <a16:creationId xmlns:a16="http://schemas.microsoft.com/office/drawing/2014/main" id="{4312520B-5B8D-88D4-8719-2592718E9CF0}"/>
              </a:ext>
            </a:extLst>
          </p:cNvPr>
          <p:cNvPicPr>
            <a:picLocks noChangeAspect="1"/>
          </p:cNvPicPr>
          <p:nvPr/>
        </p:nvPicPr>
        <p:blipFill>
          <a:blip r:embed="rId4"/>
          <a:stretch>
            <a:fillRect/>
          </a:stretch>
        </p:blipFill>
        <p:spPr>
          <a:xfrm>
            <a:off x="5993117" y="1633923"/>
            <a:ext cx="2288172" cy="3266105"/>
          </a:xfrm>
          <a:prstGeom prst="rect">
            <a:avLst/>
          </a:prstGeom>
        </p:spPr>
      </p:pic>
      <p:sp>
        <p:nvSpPr>
          <p:cNvPr id="21" name="TextBox 20">
            <a:extLst>
              <a:ext uri="{FF2B5EF4-FFF2-40B4-BE49-F238E27FC236}">
                <a16:creationId xmlns:a16="http://schemas.microsoft.com/office/drawing/2014/main" id="{2023E3F8-77E2-4D62-433A-C19F15524B45}"/>
              </a:ext>
            </a:extLst>
          </p:cNvPr>
          <p:cNvSpPr txBox="1"/>
          <p:nvPr/>
        </p:nvSpPr>
        <p:spPr>
          <a:xfrm>
            <a:off x="368490" y="1113865"/>
            <a:ext cx="3700939" cy="215444"/>
          </a:xfrm>
          <a:prstGeom prst="rect">
            <a:avLst/>
          </a:prstGeom>
          <a:noFill/>
        </p:spPr>
        <p:txBody>
          <a:bodyPr wrap="square" lIns="0" tIns="0" rIns="0" bIns="0" rtlCol="0">
            <a:spAutoFit/>
          </a:bodyPr>
          <a:lstStyle/>
          <a:p>
            <a:pPr algn="l"/>
            <a:r>
              <a:rPr lang="en-US" sz="1400"/>
              <a:t>“Raw” simulation results in model space</a:t>
            </a:r>
          </a:p>
        </p:txBody>
      </p:sp>
      <p:sp>
        <p:nvSpPr>
          <p:cNvPr id="22" name="TextBox 21">
            <a:extLst>
              <a:ext uri="{FF2B5EF4-FFF2-40B4-BE49-F238E27FC236}">
                <a16:creationId xmlns:a16="http://schemas.microsoft.com/office/drawing/2014/main" id="{8729F235-35D3-6C14-7794-D120DDB8825C}"/>
              </a:ext>
            </a:extLst>
          </p:cNvPr>
          <p:cNvSpPr txBox="1"/>
          <p:nvPr/>
        </p:nvSpPr>
        <p:spPr>
          <a:xfrm>
            <a:off x="5993117" y="1113865"/>
            <a:ext cx="2688107" cy="430887"/>
          </a:xfrm>
          <a:prstGeom prst="rect">
            <a:avLst/>
          </a:prstGeom>
          <a:noFill/>
        </p:spPr>
        <p:txBody>
          <a:bodyPr wrap="square" lIns="0" tIns="0" rIns="0" bIns="0" rtlCol="0">
            <a:spAutoFit/>
          </a:bodyPr>
          <a:lstStyle/>
          <a:p>
            <a:pPr algn="l"/>
            <a:r>
              <a:rPr lang="en-US" sz="1400"/>
              <a:t>Aggregated data, </a:t>
            </a:r>
            <a:br>
              <a:rPr lang="en-US" sz="1400"/>
            </a:br>
            <a:r>
              <a:rPr lang="en-US" sz="1400"/>
              <a:t>not in model space</a:t>
            </a:r>
          </a:p>
        </p:txBody>
      </p:sp>
      <p:pic>
        <p:nvPicPr>
          <p:cNvPr id="24" name="Picture 23">
            <a:extLst>
              <a:ext uri="{FF2B5EF4-FFF2-40B4-BE49-F238E27FC236}">
                <a16:creationId xmlns:a16="http://schemas.microsoft.com/office/drawing/2014/main" id="{0405EAE7-1CD6-2091-2EE3-F8CFC6E096D3}"/>
              </a:ext>
            </a:extLst>
          </p:cNvPr>
          <p:cNvPicPr>
            <a:picLocks noChangeAspect="1"/>
          </p:cNvPicPr>
          <p:nvPr/>
        </p:nvPicPr>
        <p:blipFill>
          <a:blip r:embed="rId5"/>
          <a:stretch>
            <a:fillRect/>
          </a:stretch>
        </p:blipFill>
        <p:spPr>
          <a:xfrm>
            <a:off x="368490" y="3594468"/>
            <a:ext cx="2151810" cy="1446143"/>
          </a:xfrm>
          <a:prstGeom prst="rect">
            <a:avLst/>
          </a:prstGeom>
        </p:spPr>
      </p:pic>
      <p:pic>
        <p:nvPicPr>
          <p:cNvPr id="1028" name="Picture 4" descr="Autodesk CFD - CAD Studio">
            <a:extLst>
              <a:ext uri="{FF2B5EF4-FFF2-40B4-BE49-F238E27FC236}">
                <a16:creationId xmlns:a16="http://schemas.microsoft.com/office/drawing/2014/main" id="{0618F136-62C6-C090-678D-46322D6BF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8959" y="1633923"/>
            <a:ext cx="3010671" cy="15304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E8F5479-2ACA-8880-2B57-FECC1A18E182}"/>
              </a:ext>
            </a:extLst>
          </p:cNvPr>
          <p:cNvPicPr>
            <a:picLocks noChangeAspect="1"/>
          </p:cNvPicPr>
          <p:nvPr/>
        </p:nvPicPr>
        <p:blipFill>
          <a:blip r:embed="rId7"/>
          <a:stretch>
            <a:fillRect/>
          </a:stretch>
        </p:blipFill>
        <p:spPr>
          <a:xfrm>
            <a:off x="2218959" y="3278315"/>
            <a:ext cx="3010670" cy="1704982"/>
          </a:xfrm>
          <a:prstGeom prst="rect">
            <a:avLst/>
          </a:prstGeom>
        </p:spPr>
      </p:pic>
      <p:sp>
        <p:nvSpPr>
          <p:cNvPr id="25" name="Title 1">
            <a:extLst>
              <a:ext uri="{FF2B5EF4-FFF2-40B4-BE49-F238E27FC236}">
                <a16:creationId xmlns:a16="http://schemas.microsoft.com/office/drawing/2014/main" id="{3CD56716-0687-7B60-C1EF-DA6EFBB752A6}"/>
              </a:ext>
            </a:extLst>
          </p:cNvPr>
          <p:cNvSpPr txBox="1">
            <a:spLocks/>
          </p:cNvSpPr>
          <p:nvPr/>
        </p:nvSpPr>
        <p:spPr>
          <a:xfrm>
            <a:off x="359664" y="365760"/>
            <a:ext cx="844668" cy="4431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a:lstStyle>
          <a:p>
            <a:r>
              <a:rPr lang="en-US" sz="3200"/>
              <a:t>AVF</a:t>
            </a:r>
          </a:p>
        </p:txBody>
      </p:sp>
    </p:spTree>
    <p:extLst>
      <p:ext uri="{BB962C8B-B14F-4D97-AF65-F5344CB8AC3E}">
        <p14:creationId xmlns:p14="http://schemas.microsoft.com/office/powerpoint/2010/main" val="420103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EFBF-353C-79AA-304D-15CA544E1D3F}"/>
              </a:ext>
            </a:extLst>
          </p:cNvPr>
          <p:cNvSpPr>
            <a:spLocks noGrp="1"/>
          </p:cNvSpPr>
          <p:nvPr>
            <p:ph type="title"/>
          </p:nvPr>
        </p:nvSpPr>
        <p:spPr/>
        <p:txBody>
          <a:bodyPr/>
          <a:lstStyle/>
          <a:p>
            <a:r>
              <a:rPr lang="en-US"/>
              <a:t>Non-orthodox applications beyond analysis</a:t>
            </a:r>
          </a:p>
        </p:txBody>
      </p:sp>
      <p:pic>
        <p:nvPicPr>
          <p:cNvPr id="4098" name="Picture 2" descr="Apollonian packing with five levels">
            <a:extLst>
              <a:ext uri="{FF2B5EF4-FFF2-40B4-BE49-F238E27FC236}">
                <a16:creationId xmlns:a16="http://schemas.microsoft.com/office/drawing/2014/main" id="{055D6D40-0A7F-9A34-1CF2-838C62056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83" y="1499839"/>
            <a:ext cx="2717050" cy="27602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131675-AB6E-AD5A-12F6-FFCE3AC2D0D4}"/>
              </a:ext>
            </a:extLst>
          </p:cNvPr>
          <p:cNvSpPr txBox="1"/>
          <p:nvPr/>
        </p:nvSpPr>
        <p:spPr>
          <a:xfrm>
            <a:off x="440473" y="4510668"/>
            <a:ext cx="3033132" cy="246221"/>
          </a:xfrm>
          <a:prstGeom prst="rect">
            <a:avLst/>
          </a:prstGeom>
          <a:noFill/>
        </p:spPr>
        <p:txBody>
          <a:bodyPr wrap="square" lIns="0" tIns="0" rIns="0" bIns="0" rtlCol="0">
            <a:spAutoFit/>
          </a:bodyPr>
          <a:lstStyle/>
          <a:p>
            <a:pPr algn="l"/>
            <a:r>
              <a:rPr lang="en-US" sz="1400">
                <a:hlinkClick r:id="rId3"/>
              </a:rPr>
              <a:t>Apollonian</a:t>
            </a:r>
            <a:r>
              <a:rPr lang="en-US" sz="1600">
                <a:hlinkClick r:id="rId3"/>
              </a:rPr>
              <a:t> spheres in Revit</a:t>
            </a:r>
            <a:endParaRPr lang="en-US" sz="1600"/>
          </a:p>
        </p:txBody>
      </p:sp>
      <p:pic>
        <p:nvPicPr>
          <p:cNvPr id="4100" name="Picture 4" descr="RevitWebcam in action in Revit 2017">
            <a:extLst>
              <a:ext uri="{FF2B5EF4-FFF2-40B4-BE49-F238E27FC236}">
                <a16:creationId xmlns:a16="http://schemas.microsoft.com/office/drawing/2014/main" id="{2F6EE147-0374-836A-A870-8D4DB4CD5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080" y="1678258"/>
            <a:ext cx="3558613" cy="2239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22ECB5-EE56-6ABE-035D-96DD0F069873}"/>
              </a:ext>
            </a:extLst>
          </p:cNvPr>
          <p:cNvSpPr txBox="1"/>
          <p:nvPr/>
        </p:nvSpPr>
        <p:spPr>
          <a:xfrm>
            <a:off x="4355432" y="4371278"/>
            <a:ext cx="3386888" cy="430887"/>
          </a:xfrm>
          <a:prstGeom prst="rect">
            <a:avLst/>
          </a:prstGeom>
          <a:noFill/>
        </p:spPr>
        <p:txBody>
          <a:bodyPr wrap="square" lIns="0" tIns="0" rIns="0" bIns="0" rtlCol="0">
            <a:spAutoFit/>
          </a:bodyPr>
          <a:lstStyle/>
          <a:p>
            <a:pPr algn="l"/>
            <a:r>
              <a:rPr lang="en-US" sz="1400" err="1"/>
              <a:t>WebCam</a:t>
            </a:r>
            <a:r>
              <a:rPr lang="en-US" sz="1400"/>
              <a:t> projecting on a Revit wall in real time (Jeremy Tammik, ADSK)</a:t>
            </a:r>
          </a:p>
        </p:txBody>
      </p:sp>
    </p:spTree>
    <p:extLst>
      <p:ext uri="{BB962C8B-B14F-4D97-AF65-F5344CB8AC3E}">
        <p14:creationId xmlns:p14="http://schemas.microsoft.com/office/powerpoint/2010/main" val="2354680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7E96-84C4-FE3C-DDE1-90C7A606BC0F}"/>
              </a:ext>
            </a:extLst>
          </p:cNvPr>
          <p:cNvSpPr>
            <a:spLocks noGrp="1"/>
          </p:cNvSpPr>
          <p:nvPr>
            <p:ph type="title"/>
          </p:nvPr>
        </p:nvSpPr>
        <p:spPr/>
        <p:txBody>
          <a:bodyPr/>
          <a:lstStyle/>
          <a:p>
            <a:r>
              <a:rPr lang="en-US"/>
              <a:t>Not in Revit</a:t>
            </a:r>
          </a:p>
        </p:txBody>
      </p:sp>
      <p:pic>
        <p:nvPicPr>
          <p:cNvPr id="4" name="Picture 3">
            <a:extLst>
              <a:ext uri="{FF2B5EF4-FFF2-40B4-BE49-F238E27FC236}">
                <a16:creationId xmlns:a16="http://schemas.microsoft.com/office/drawing/2014/main" id="{B9E4D416-94CC-1D36-E673-A1E48B10B531}"/>
              </a:ext>
            </a:extLst>
          </p:cNvPr>
          <p:cNvPicPr>
            <a:picLocks noChangeAspect="1"/>
          </p:cNvPicPr>
          <p:nvPr/>
        </p:nvPicPr>
        <p:blipFill>
          <a:blip r:embed="rId3"/>
          <a:stretch>
            <a:fillRect/>
          </a:stretch>
        </p:blipFill>
        <p:spPr>
          <a:xfrm>
            <a:off x="843148" y="890440"/>
            <a:ext cx="7558644" cy="4074756"/>
          </a:xfrm>
          <a:prstGeom prst="rect">
            <a:avLst/>
          </a:prstGeom>
        </p:spPr>
      </p:pic>
      <p:sp>
        <p:nvSpPr>
          <p:cNvPr id="5" name="TextBox 4">
            <a:extLst>
              <a:ext uri="{FF2B5EF4-FFF2-40B4-BE49-F238E27FC236}">
                <a16:creationId xmlns:a16="http://schemas.microsoft.com/office/drawing/2014/main" id="{8BF57F60-1447-1F09-261E-91B0F1E3A424}"/>
              </a:ext>
            </a:extLst>
          </p:cNvPr>
          <p:cNvSpPr txBox="1"/>
          <p:nvPr/>
        </p:nvSpPr>
        <p:spPr>
          <a:xfrm>
            <a:off x="4209803" y="611942"/>
            <a:ext cx="2018805" cy="430887"/>
          </a:xfrm>
          <a:prstGeom prst="rect">
            <a:avLst/>
          </a:prstGeom>
          <a:noFill/>
        </p:spPr>
        <p:txBody>
          <a:bodyPr wrap="square" lIns="0" tIns="0" rIns="0" bIns="0" rtlCol="0">
            <a:spAutoFit/>
          </a:bodyPr>
          <a:lstStyle/>
          <a:p>
            <a:pPr algn="ctr"/>
            <a:r>
              <a:rPr lang="en-US" sz="1400">
                <a:solidFill>
                  <a:srgbClr val="FF0000"/>
                </a:solidFill>
              </a:rPr>
              <a:t>We never implemented flow lines</a:t>
            </a:r>
          </a:p>
        </p:txBody>
      </p:sp>
      <p:sp useBgFill="1">
        <p:nvSpPr>
          <p:cNvPr id="6" name="TextBox 5">
            <a:extLst>
              <a:ext uri="{FF2B5EF4-FFF2-40B4-BE49-F238E27FC236}">
                <a16:creationId xmlns:a16="http://schemas.microsoft.com/office/drawing/2014/main" id="{6BC57AD9-05E6-40D7-F478-FF559FCA17D0}"/>
              </a:ext>
            </a:extLst>
          </p:cNvPr>
          <p:cNvSpPr txBox="1"/>
          <p:nvPr/>
        </p:nvSpPr>
        <p:spPr>
          <a:xfrm>
            <a:off x="6540690" y="622190"/>
            <a:ext cx="2089702" cy="553998"/>
          </a:xfrm>
          <a:prstGeom prst="rect">
            <a:avLst/>
          </a:prstGeom>
        </p:spPr>
        <p:txBody>
          <a:bodyPr wrap="square" lIns="0" tIns="0" rIns="0" bIns="0" rtlCol="0">
            <a:spAutoFit/>
          </a:bodyPr>
          <a:lstStyle/>
          <a:p>
            <a:pPr algn="l"/>
            <a:r>
              <a:rPr lang="en-US" sz="1200"/>
              <a:t>Revit model exported to Autodesk CFD app and air flow visualized there</a:t>
            </a:r>
          </a:p>
        </p:txBody>
      </p:sp>
    </p:spTree>
    <p:extLst>
      <p:ext uri="{BB962C8B-B14F-4D97-AF65-F5344CB8AC3E}">
        <p14:creationId xmlns:p14="http://schemas.microsoft.com/office/powerpoint/2010/main" val="2232790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CC9042-264A-301B-92B4-FF12C4202B11}"/>
              </a:ext>
            </a:extLst>
          </p:cNvPr>
          <p:cNvSpPr>
            <a:spLocks noGrp="1"/>
          </p:cNvSpPr>
          <p:nvPr>
            <p:ph idx="1"/>
          </p:nvPr>
        </p:nvSpPr>
        <p:spPr/>
        <p:txBody>
          <a:bodyPr>
            <a:normAutofit fontScale="77500" lnSpcReduction="20000"/>
          </a:bodyPr>
          <a:lstStyle/>
          <a:p>
            <a:r>
              <a:rPr lang="en-US"/>
              <a:t>Data model</a:t>
            </a:r>
          </a:p>
          <a:p>
            <a:pPr lvl="1"/>
            <a:r>
              <a:rPr lang="en-US"/>
              <a:t>Combining scalar and vector measurements is not supported</a:t>
            </a:r>
          </a:p>
          <a:p>
            <a:pPr lvl="1"/>
            <a:r>
              <a:rPr lang="en-US"/>
              <a:t>Time dimension support is hacky, should be more explicit</a:t>
            </a:r>
          </a:p>
          <a:p>
            <a:pPr lvl="1"/>
            <a:r>
              <a:rPr lang="en-US"/>
              <a:t>Result schemas should have been external and global</a:t>
            </a:r>
          </a:p>
          <a:p>
            <a:pPr lvl="1"/>
            <a:r>
              <a:rPr lang="en-US"/>
              <a:t>Units are specified in a primitive way (should’ve used ADSK units)</a:t>
            </a:r>
          </a:p>
          <a:p>
            <a:r>
              <a:rPr lang="en-US"/>
              <a:t>Missing presentation methods</a:t>
            </a:r>
          </a:p>
          <a:p>
            <a:pPr lvl="1"/>
            <a:r>
              <a:rPr lang="en-US"/>
              <a:t>Annotated isolines; flow lines; moving particles and animations in general</a:t>
            </a:r>
          </a:p>
          <a:p>
            <a:pPr lvl="1"/>
            <a:r>
              <a:rPr lang="en-US"/>
              <a:t>Can’t “overlay” more than one result in a view</a:t>
            </a:r>
          </a:p>
          <a:p>
            <a:r>
              <a:rPr lang="en-US"/>
              <a:t>No support for “dashboards”</a:t>
            </a:r>
          </a:p>
          <a:p>
            <a:pPr lvl="1"/>
            <a:r>
              <a:rPr lang="en-US"/>
              <a:t>The results are not in the model space</a:t>
            </a:r>
          </a:p>
          <a:p>
            <a:pPr lvl="1"/>
            <a:r>
              <a:rPr lang="en-US"/>
              <a:t>Requires different type of framework – overlay of HTML widgets on Revit canvas, like Stitch, but also adding to drawings</a:t>
            </a:r>
          </a:p>
          <a:p>
            <a:r>
              <a:rPr lang="en-US"/>
              <a:t>Revit does not persist analysis results (some </a:t>
            </a:r>
            <a:r>
              <a:rPr lang="en-US" err="1"/>
              <a:t>addins</a:t>
            </a:r>
            <a:r>
              <a:rPr lang="en-US"/>
              <a:t> persist them separately, resulting in data duplication)</a:t>
            </a:r>
          </a:p>
        </p:txBody>
      </p:sp>
      <p:sp>
        <p:nvSpPr>
          <p:cNvPr id="3" name="Title 2">
            <a:extLst>
              <a:ext uri="{FF2B5EF4-FFF2-40B4-BE49-F238E27FC236}">
                <a16:creationId xmlns:a16="http://schemas.microsoft.com/office/drawing/2014/main" id="{882CA369-8214-93F1-C8CA-087869D98106}"/>
              </a:ext>
            </a:extLst>
          </p:cNvPr>
          <p:cNvSpPr>
            <a:spLocks noGrp="1"/>
          </p:cNvSpPr>
          <p:nvPr>
            <p:ph type="title"/>
          </p:nvPr>
        </p:nvSpPr>
        <p:spPr/>
        <p:txBody>
          <a:bodyPr/>
          <a:lstStyle/>
          <a:p>
            <a:r>
              <a:rPr lang="en-US"/>
              <a:t>AVF gaps &amp; limitations</a:t>
            </a:r>
          </a:p>
        </p:txBody>
      </p:sp>
    </p:spTree>
    <p:extLst>
      <p:ext uri="{BB962C8B-B14F-4D97-AF65-F5344CB8AC3E}">
        <p14:creationId xmlns:p14="http://schemas.microsoft.com/office/powerpoint/2010/main" val="2754113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F0FF56-4587-426B-1106-C7BAC6F8973E}"/>
              </a:ext>
            </a:extLst>
          </p:cNvPr>
          <p:cNvSpPr>
            <a:spLocks noGrp="1"/>
          </p:cNvSpPr>
          <p:nvPr>
            <p:ph idx="1"/>
          </p:nvPr>
        </p:nvSpPr>
        <p:spPr/>
        <p:txBody>
          <a:bodyPr/>
          <a:lstStyle/>
          <a:p>
            <a:pPr marL="342900" indent="-342900">
              <a:buFont typeface="+mj-lt"/>
              <a:buAutoNum type="arabicPeriod"/>
            </a:pPr>
            <a:r>
              <a:rPr lang="en-US" b="1"/>
              <a:t>Standardize data schemas </a:t>
            </a:r>
            <a:r>
              <a:rPr lang="en-US"/>
              <a:t>for analysis results and use in AEC DM</a:t>
            </a:r>
          </a:p>
          <a:p>
            <a:pPr lvl="1"/>
            <a:r>
              <a:rPr lang="en-US"/>
              <a:t>Reconcile AVF with </a:t>
            </a:r>
            <a:r>
              <a:rPr lang="en-US" err="1"/>
              <a:t>Innovyze</a:t>
            </a:r>
            <a:r>
              <a:rPr lang="en-US"/>
              <a:t>, Forma, Infrastructure, Tandem analysis data</a:t>
            </a:r>
          </a:p>
          <a:p>
            <a:pPr lvl="1"/>
            <a:r>
              <a:rPr lang="en-US"/>
              <a:t>Dashboard data can be included</a:t>
            </a:r>
          </a:p>
          <a:p>
            <a:pPr marL="342900" indent="-342900">
              <a:buFont typeface="+mj-lt"/>
              <a:buAutoNum type="arabicPeriod"/>
            </a:pPr>
            <a:r>
              <a:rPr lang="en-US" b="1"/>
              <a:t>AVF extension for Autodesk Viewer </a:t>
            </a:r>
            <a:r>
              <a:rPr lang="en-US"/>
              <a:t>(LMV)</a:t>
            </a:r>
          </a:p>
          <a:p>
            <a:pPr lvl="1"/>
            <a:r>
              <a:rPr lang="en-US">
                <a:hlinkClick r:id="rId3"/>
              </a:rPr>
              <a:t>Data Visualization Extension</a:t>
            </a:r>
            <a:r>
              <a:rPr lang="en-US"/>
              <a:t> is an example, but supports only scalar fields on horizontal surfaces, and only gradient-color heat maps as a visualization method</a:t>
            </a:r>
          </a:p>
          <a:p>
            <a:pPr marL="342900" indent="-342900">
              <a:buFont typeface="+mj-lt"/>
              <a:buAutoNum type="arabicPeriod"/>
            </a:pPr>
            <a:r>
              <a:rPr lang="en-US" b="1"/>
              <a:t>Standardize display styles </a:t>
            </a:r>
            <a:r>
              <a:rPr lang="en-US"/>
              <a:t>schemas</a:t>
            </a:r>
          </a:p>
          <a:p>
            <a:pPr lvl="1"/>
            <a:r>
              <a:rPr lang="en-US"/>
              <a:t>May consider shared data driven UI for display styles</a:t>
            </a:r>
          </a:p>
          <a:p>
            <a:pPr lvl="1"/>
            <a:endParaRPr lang="en-US"/>
          </a:p>
          <a:p>
            <a:endParaRPr lang="en-US"/>
          </a:p>
        </p:txBody>
      </p:sp>
      <p:sp>
        <p:nvSpPr>
          <p:cNvPr id="3" name="Title 2">
            <a:extLst>
              <a:ext uri="{FF2B5EF4-FFF2-40B4-BE49-F238E27FC236}">
                <a16:creationId xmlns:a16="http://schemas.microsoft.com/office/drawing/2014/main" id="{B4B7C876-922A-28A2-B8AC-13D0A11382B1}"/>
              </a:ext>
            </a:extLst>
          </p:cNvPr>
          <p:cNvSpPr>
            <a:spLocks noGrp="1"/>
          </p:cNvSpPr>
          <p:nvPr>
            <p:ph type="title"/>
          </p:nvPr>
        </p:nvSpPr>
        <p:spPr/>
        <p:txBody>
          <a:bodyPr/>
          <a:lstStyle/>
          <a:p>
            <a:r>
              <a:rPr lang="en-US"/>
              <a:t>Opportunities</a:t>
            </a:r>
          </a:p>
        </p:txBody>
      </p:sp>
    </p:spTree>
    <p:extLst>
      <p:ext uri="{BB962C8B-B14F-4D97-AF65-F5344CB8AC3E}">
        <p14:creationId xmlns:p14="http://schemas.microsoft.com/office/powerpoint/2010/main" val="2564471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5EF79C-E853-4857-95B0-3A006134A16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14105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C76B66-2115-71B7-AEDB-2B06D268E5AB}"/>
              </a:ext>
            </a:extLst>
          </p:cNvPr>
          <p:cNvSpPr>
            <a:spLocks noGrp="1"/>
          </p:cNvSpPr>
          <p:nvPr>
            <p:ph idx="1"/>
          </p:nvPr>
        </p:nvSpPr>
        <p:spPr/>
        <p:txBody>
          <a:bodyPr/>
          <a:lstStyle/>
          <a:p>
            <a:r>
              <a:rPr lang="en-US"/>
              <a:t>How to best incorporate analysis in AEC workflows?</a:t>
            </a:r>
          </a:p>
          <a:p>
            <a:pPr marL="571500" lvl="1" indent="-342900">
              <a:buFont typeface="+mj-lt"/>
              <a:buAutoNum type="arabicPeriod"/>
            </a:pPr>
            <a:r>
              <a:rPr lang="en-US"/>
              <a:t>Analysis integrated with authoring apps</a:t>
            </a:r>
          </a:p>
          <a:p>
            <a:pPr marL="571500" lvl="1" indent="-342900">
              <a:buFont typeface="+mj-lt"/>
              <a:buAutoNum type="arabicPeriod"/>
            </a:pPr>
            <a:r>
              <a:rPr lang="en-US"/>
              <a:t>Separate analysis-centric apps per analysis type</a:t>
            </a:r>
          </a:p>
          <a:p>
            <a:pPr marL="571500" lvl="1" indent="-342900">
              <a:buFont typeface="+mj-lt"/>
              <a:buAutoNum type="arabicPeriod"/>
            </a:pPr>
            <a:r>
              <a:rPr lang="en-US"/>
              <a:t>Both</a:t>
            </a:r>
          </a:p>
          <a:p>
            <a:r>
              <a:rPr lang="en-US"/>
              <a:t>Where to visualize analysis results?</a:t>
            </a:r>
          </a:p>
          <a:p>
            <a:pPr marL="571500" lvl="1" indent="-342900">
              <a:buFont typeface="+mj-lt"/>
              <a:buAutoNum type="arabicPeriod"/>
            </a:pPr>
            <a:r>
              <a:rPr lang="en-US"/>
              <a:t>In the model authoring environment “natively” </a:t>
            </a:r>
          </a:p>
          <a:p>
            <a:pPr marL="571500" lvl="1" indent="-342900">
              <a:buFont typeface="+mj-lt"/>
              <a:buAutoNum type="arabicPeriod"/>
            </a:pPr>
            <a:r>
              <a:rPr lang="en-US"/>
              <a:t>In a separate viewer</a:t>
            </a:r>
          </a:p>
          <a:p>
            <a:pPr marL="571500" lvl="1" indent="-342900">
              <a:buFont typeface="+mj-lt"/>
              <a:buAutoNum type="arabicPeriod"/>
            </a:pPr>
            <a:r>
              <a:rPr lang="en-US"/>
              <a:t>Both</a:t>
            </a:r>
          </a:p>
        </p:txBody>
      </p:sp>
      <p:sp>
        <p:nvSpPr>
          <p:cNvPr id="3" name="Title 2">
            <a:extLst>
              <a:ext uri="{FF2B5EF4-FFF2-40B4-BE49-F238E27FC236}">
                <a16:creationId xmlns:a16="http://schemas.microsoft.com/office/drawing/2014/main" id="{73B2896A-0691-2618-77DE-4A63A2E389EA}"/>
              </a:ext>
            </a:extLst>
          </p:cNvPr>
          <p:cNvSpPr>
            <a:spLocks noGrp="1"/>
          </p:cNvSpPr>
          <p:nvPr>
            <p:ph type="title"/>
          </p:nvPr>
        </p:nvSpPr>
        <p:spPr/>
        <p:txBody>
          <a:bodyPr/>
          <a:lstStyle/>
          <a:p>
            <a:r>
              <a:rPr lang="en-US"/>
              <a:t>Where does analysis belong?</a:t>
            </a:r>
          </a:p>
        </p:txBody>
      </p:sp>
    </p:spTree>
    <p:extLst>
      <p:ext uri="{BB962C8B-B14F-4D97-AF65-F5344CB8AC3E}">
        <p14:creationId xmlns:p14="http://schemas.microsoft.com/office/powerpoint/2010/main" val="3582257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1E5A5-19B3-EF7F-F2F0-C1A4BF35C9C0}"/>
              </a:ext>
            </a:extLst>
          </p:cNvPr>
          <p:cNvSpPr>
            <a:spLocks noGrp="1"/>
          </p:cNvSpPr>
          <p:nvPr>
            <p:ph idx="1"/>
          </p:nvPr>
        </p:nvSpPr>
        <p:spPr>
          <a:xfrm>
            <a:off x="368490" y="1750742"/>
            <a:ext cx="3824369" cy="3026998"/>
          </a:xfrm>
        </p:spPr>
        <p:txBody>
          <a:bodyPr>
            <a:normAutofit/>
          </a:bodyPr>
          <a:lstStyle/>
          <a:p>
            <a:pPr marL="0" indent="0">
              <a:buNone/>
            </a:pPr>
            <a:r>
              <a:rPr lang="en-US" sz="1400" b="1"/>
              <a:t>In authoring app like Revit or </a:t>
            </a:r>
            <a:r>
              <a:rPr lang="en-US" sz="1400" b="1" err="1"/>
              <a:t>FormaDC</a:t>
            </a:r>
            <a:endParaRPr lang="en-US" sz="1400" b="1"/>
          </a:p>
          <a:p>
            <a:pPr>
              <a:spcBef>
                <a:spcPts val="1200"/>
              </a:spcBef>
            </a:pPr>
            <a:r>
              <a:rPr lang="en-US" sz="1400"/>
              <a:t>Consistent workflow: authoring, setup, results in the same environment</a:t>
            </a:r>
          </a:p>
          <a:p>
            <a:pPr>
              <a:spcBef>
                <a:spcPts val="1200"/>
              </a:spcBef>
            </a:pPr>
            <a:r>
              <a:rPr lang="en-US" sz="1400"/>
              <a:t>Richer visualization and control</a:t>
            </a:r>
          </a:p>
          <a:p>
            <a:pPr lvl="1"/>
            <a:r>
              <a:rPr lang="en-US" sz="1200"/>
              <a:t>Model objects that are not part of analytical model </a:t>
            </a:r>
          </a:p>
          <a:p>
            <a:pPr lvl="1"/>
            <a:r>
              <a:rPr lang="en-US" sz="1200"/>
              <a:t>Multiple views, display modes, filters and overrides</a:t>
            </a:r>
          </a:p>
          <a:p>
            <a:pPr>
              <a:spcBef>
                <a:spcPts val="1200"/>
              </a:spcBef>
            </a:pPr>
            <a:r>
              <a:rPr lang="en-US" sz="1400"/>
              <a:t>Drawings support (Revit)</a:t>
            </a:r>
          </a:p>
          <a:p>
            <a:pPr>
              <a:spcBef>
                <a:spcPts val="1200"/>
              </a:spcBef>
            </a:pPr>
            <a:r>
              <a:rPr lang="en-US" sz="1400"/>
              <a:t>Relatively easy to integrate</a:t>
            </a:r>
          </a:p>
        </p:txBody>
      </p:sp>
      <p:sp>
        <p:nvSpPr>
          <p:cNvPr id="3" name="Content Placeholder 2">
            <a:extLst>
              <a:ext uri="{FF2B5EF4-FFF2-40B4-BE49-F238E27FC236}">
                <a16:creationId xmlns:a16="http://schemas.microsoft.com/office/drawing/2014/main" id="{E27F8A4B-7FA0-62B0-CF96-336D6EAD0747}"/>
              </a:ext>
            </a:extLst>
          </p:cNvPr>
          <p:cNvSpPr>
            <a:spLocks noGrp="1"/>
          </p:cNvSpPr>
          <p:nvPr>
            <p:ph idx="11"/>
          </p:nvPr>
        </p:nvSpPr>
        <p:spPr>
          <a:xfrm>
            <a:off x="4822712" y="1750742"/>
            <a:ext cx="3952798" cy="2987969"/>
          </a:xfrm>
        </p:spPr>
        <p:txBody>
          <a:bodyPr>
            <a:normAutofit/>
          </a:bodyPr>
          <a:lstStyle/>
          <a:p>
            <a:pPr marL="0" indent="0">
              <a:buNone/>
            </a:pPr>
            <a:r>
              <a:rPr lang="en-US" sz="1400" b="1"/>
              <a:t>In a separate viewer</a:t>
            </a:r>
          </a:p>
          <a:p>
            <a:pPr>
              <a:spcBef>
                <a:spcPts val="1200"/>
              </a:spcBef>
            </a:pPr>
            <a:r>
              <a:rPr lang="en-US" sz="1400"/>
              <a:t>Accessible to non-authoring users (owners, consultants), albeit without ability to re-analyze</a:t>
            </a:r>
          </a:p>
          <a:p>
            <a:pPr>
              <a:spcBef>
                <a:spcPts val="1200"/>
              </a:spcBef>
            </a:pPr>
            <a:r>
              <a:rPr lang="en-US" sz="1400"/>
              <a:t>Easy reuse by  all products</a:t>
            </a:r>
          </a:p>
        </p:txBody>
      </p:sp>
      <p:sp>
        <p:nvSpPr>
          <p:cNvPr id="4" name="Title 3">
            <a:extLst>
              <a:ext uri="{FF2B5EF4-FFF2-40B4-BE49-F238E27FC236}">
                <a16:creationId xmlns:a16="http://schemas.microsoft.com/office/drawing/2014/main" id="{3ABD00DC-F7F9-9C8D-A716-ADE11CBE5BCC}"/>
              </a:ext>
            </a:extLst>
          </p:cNvPr>
          <p:cNvSpPr>
            <a:spLocks noGrp="1"/>
          </p:cNvSpPr>
          <p:nvPr>
            <p:ph type="title"/>
          </p:nvPr>
        </p:nvSpPr>
        <p:spPr/>
        <p:txBody>
          <a:bodyPr/>
          <a:lstStyle/>
          <a:p>
            <a:r>
              <a:rPr lang="en-US"/>
              <a:t>Where does AVF belong?</a:t>
            </a:r>
          </a:p>
        </p:txBody>
      </p:sp>
      <p:sp>
        <p:nvSpPr>
          <p:cNvPr id="5" name="Content Placeholder 1">
            <a:extLst>
              <a:ext uri="{FF2B5EF4-FFF2-40B4-BE49-F238E27FC236}">
                <a16:creationId xmlns:a16="http://schemas.microsoft.com/office/drawing/2014/main" id="{A88563EB-0CEA-40E1-DD2D-C87189471806}"/>
              </a:ext>
            </a:extLst>
          </p:cNvPr>
          <p:cNvSpPr txBox="1">
            <a:spLocks/>
          </p:cNvSpPr>
          <p:nvPr/>
        </p:nvSpPr>
        <p:spPr>
          <a:xfrm>
            <a:off x="368490" y="1188720"/>
            <a:ext cx="8407020" cy="387798"/>
          </a:xfrm>
          <a:prstGeom prst="rect">
            <a:avLst/>
          </a:prstGeom>
        </p:spPr>
        <p:txBody>
          <a:bodyPr vert="horz" lIns="0" tIns="0" rIns="0" bIns="0" rtlCol="0">
            <a:noAutofit/>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a:t>Should AVF be part of the authoring product or of a separate viewer app like LMV?</a:t>
            </a:r>
          </a:p>
        </p:txBody>
      </p:sp>
    </p:spTree>
    <p:extLst>
      <p:ext uri="{BB962C8B-B14F-4D97-AF65-F5344CB8AC3E}">
        <p14:creationId xmlns:p14="http://schemas.microsoft.com/office/powerpoint/2010/main" val="3179687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1BA537-3AFE-FD0D-4617-6FB3DFBEE4B9}"/>
              </a:ext>
            </a:extLst>
          </p:cNvPr>
          <p:cNvSpPr>
            <a:spLocks noGrp="1"/>
          </p:cNvSpPr>
          <p:nvPr>
            <p:ph idx="1"/>
          </p:nvPr>
        </p:nvSpPr>
        <p:spPr/>
        <p:txBody>
          <a:bodyPr/>
          <a:lstStyle/>
          <a:p>
            <a:r>
              <a:rPr lang="en-US"/>
              <a:t>AEC is “simulation rich” domain</a:t>
            </a:r>
          </a:p>
          <a:p>
            <a:pPr lvl="1"/>
            <a:r>
              <a:rPr lang="en-US"/>
              <a:t>Construction is expensive, need to know a lot before settling on the design</a:t>
            </a:r>
          </a:p>
          <a:p>
            <a:pPr lvl="1"/>
            <a:r>
              <a:rPr lang="en-US"/>
              <a:t>Building permits and certifications require analysis (structural, LEED,…)</a:t>
            </a:r>
          </a:p>
          <a:p>
            <a:pPr lvl="1"/>
            <a:r>
              <a:rPr lang="en-US"/>
              <a:t>O&amp;M requires simulations as well (digital twins)</a:t>
            </a:r>
          </a:p>
          <a:p>
            <a:r>
              <a:rPr lang="en-US"/>
              <a:t>Examples</a:t>
            </a:r>
          </a:p>
          <a:p>
            <a:pPr lvl="1"/>
            <a:r>
              <a:rPr lang="en-US"/>
              <a:t>Structural: forces, moments, deformations due to static loads, wind, earthquakes…</a:t>
            </a:r>
          </a:p>
          <a:p>
            <a:pPr lvl="1"/>
            <a:r>
              <a:rPr lang="en-US"/>
              <a:t>Energy use and sustainability: solar, carbon, LEED</a:t>
            </a:r>
          </a:p>
          <a:p>
            <a:pPr lvl="1"/>
            <a:r>
              <a:rPr lang="en-US"/>
              <a:t>Environment quality, inside and outside: temperature, lighting, wind, noise, air quality, shadows…</a:t>
            </a:r>
          </a:p>
          <a:p>
            <a:pPr lvl="1"/>
            <a:r>
              <a:rPr lang="en-US"/>
              <a:t>Safety and usability: circulation, egress, traffic congestion, smoke detection, …</a:t>
            </a:r>
          </a:p>
          <a:p>
            <a:pPr lvl="1"/>
            <a:r>
              <a:rPr lang="en-US"/>
              <a:t>IoT data from sensors and measurements</a:t>
            </a:r>
          </a:p>
          <a:p>
            <a:pPr lvl="1"/>
            <a:endParaRPr lang="en-US"/>
          </a:p>
        </p:txBody>
      </p:sp>
      <p:sp>
        <p:nvSpPr>
          <p:cNvPr id="3" name="Title 2">
            <a:extLst>
              <a:ext uri="{FF2B5EF4-FFF2-40B4-BE49-F238E27FC236}">
                <a16:creationId xmlns:a16="http://schemas.microsoft.com/office/drawing/2014/main" id="{A818E26A-1EC8-2B26-1A04-444FC0FEA6B9}"/>
              </a:ext>
            </a:extLst>
          </p:cNvPr>
          <p:cNvSpPr>
            <a:spLocks noGrp="1"/>
          </p:cNvSpPr>
          <p:nvPr>
            <p:ph type="title"/>
          </p:nvPr>
        </p:nvSpPr>
        <p:spPr/>
        <p:txBody>
          <a:bodyPr/>
          <a:lstStyle/>
          <a:p>
            <a:r>
              <a:rPr lang="en-US"/>
              <a:t>Analysis in AEC</a:t>
            </a:r>
          </a:p>
        </p:txBody>
      </p:sp>
    </p:spTree>
    <p:extLst>
      <p:ext uri="{BB962C8B-B14F-4D97-AF65-F5344CB8AC3E}">
        <p14:creationId xmlns:p14="http://schemas.microsoft.com/office/powerpoint/2010/main" val="293597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8E26A-1EC8-2B26-1A04-444FC0FEA6B9}"/>
              </a:ext>
            </a:extLst>
          </p:cNvPr>
          <p:cNvSpPr>
            <a:spLocks noGrp="1"/>
          </p:cNvSpPr>
          <p:nvPr>
            <p:ph type="title"/>
          </p:nvPr>
        </p:nvSpPr>
        <p:spPr/>
        <p:txBody>
          <a:bodyPr/>
          <a:lstStyle/>
          <a:p>
            <a:r>
              <a:rPr lang="en-US"/>
              <a:t>Analysis driven design</a:t>
            </a:r>
          </a:p>
        </p:txBody>
      </p:sp>
      <p:graphicFrame>
        <p:nvGraphicFramePr>
          <p:cNvPr id="6" name="Diagram 5">
            <a:extLst>
              <a:ext uri="{FF2B5EF4-FFF2-40B4-BE49-F238E27FC236}">
                <a16:creationId xmlns:a16="http://schemas.microsoft.com/office/drawing/2014/main" id="{D6C78F05-600B-B8E3-E5F4-7BE5F96C0CFD}"/>
              </a:ext>
            </a:extLst>
          </p:cNvPr>
          <p:cNvGraphicFramePr/>
          <p:nvPr>
            <p:extLst>
              <p:ext uri="{D42A27DB-BD31-4B8C-83A1-F6EECF244321}">
                <p14:modId xmlns:p14="http://schemas.microsoft.com/office/powerpoint/2010/main" val="148334252"/>
              </p:ext>
            </p:extLst>
          </p:nvPr>
        </p:nvGraphicFramePr>
        <p:xfrm>
          <a:off x="831273" y="764331"/>
          <a:ext cx="7362702" cy="1284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83A4F972-E195-F41D-0144-69D05FB563A8}"/>
              </a:ext>
            </a:extLst>
          </p:cNvPr>
          <p:cNvGrpSpPr/>
          <p:nvPr/>
        </p:nvGrpSpPr>
        <p:grpSpPr>
          <a:xfrm>
            <a:off x="368489" y="1406412"/>
            <a:ext cx="8267841" cy="2085734"/>
            <a:chOff x="368489" y="1406412"/>
            <a:chExt cx="8267841" cy="2085734"/>
          </a:xfrm>
        </p:grpSpPr>
        <p:cxnSp>
          <p:nvCxnSpPr>
            <p:cNvPr id="31" name="Straight Connector 30">
              <a:extLst>
                <a:ext uri="{FF2B5EF4-FFF2-40B4-BE49-F238E27FC236}">
                  <a16:creationId xmlns:a16="http://schemas.microsoft.com/office/drawing/2014/main" id="{422196DD-03F5-FE9F-33E7-36676F4C87D9}"/>
                </a:ext>
              </a:extLst>
            </p:cNvPr>
            <p:cNvCxnSpPr>
              <a:cxnSpLocks/>
            </p:cNvCxnSpPr>
            <p:nvPr/>
          </p:nvCxnSpPr>
          <p:spPr>
            <a:xfrm flipH="1">
              <a:off x="409091" y="2944442"/>
              <a:ext cx="3136676" cy="0"/>
            </a:xfrm>
            <a:prstGeom prst="line">
              <a:avLst/>
            </a:prstGeom>
            <a:ln w="9207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110A16A-DA34-E72B-FA7F-E19E386DE9F7}"/>
                </a:ext>
              </a:extLst>
            </p:cNvPr>
            <p:cNvCxnSpPr>
              <a:cxnSpLocks/>
              <a:endCxn id="6" idx="3"/>
            </p:cNvCxnSpPr>
            <p:nvPr/>
          </p:nvCxnSpPr>
          <p:spPr>
            <a:xfrm rot="16200000" flipV="1">
              <a:off x="7621768" y="1978620"/>
              <a:ext cx="1586769" cy="442354"/>
            </a:xfrm>
            <a:prstGeom prst="bentConnector2">
              <a:avLst/>
            </a:prstGeom>
            <a:ln w="9207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A482D9E-5BBA-7639-A3BA-B87948FCB2B0}"/>
                </a:ext>
              </a:extLst>
            </p:cNvPr>
            <p:cNvCxnSpPr>
              <a:cxnSpLocks/>
              <a:endCxn id="6" idx="1"/>
            </p:cNvCxnSpPr>
            <p:nvPr/>
          </p:nvCxnSpPr>
          <p:spPr>
            <a:xfrm rot="5400000" flipH="1" flipV="1">
              <a:off x="-193503" y="1968405"/>
              <a:ext cx="1586768" cy="462783"/>
            </a:xfrm>
            <a:prstGeom prst="bentConnector2">
              <a:avLst/>
            </a:prstGeom>
            <a:ln w="92075" cmpd="sng">
              <a:solidFill>
                <a:schemeClr val="accent1">
                  <a:lumMod val="75000"/>
                </a:schemeClr>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E3CC3EC-BA2B-EC30-5A16-93E9A7F79DF3}"/>
                </a:ext>
              </a:extLst>
            </p:cNvPr>
            <p:cNvCxnSpPr>
              <a:cxnSpLocks/>
            </p:cNvCxnSpPr>
            <p:nvPr/>
          </p:nvCxnSpPr>
          <p:spPr>
            <a:xfrm flipH="1">
              <a:off x="5210106" y="2944442"/>
              <a:ext cx="3426223" cy="0"/>
            </a:xfrm>
            <a:prstGeom prst="line">
              <a:avLst/>
            </a:prstGeom>
            <a:ln w="92075" cmpd="sng">
              <a:solidFill>
                <a:schemeClr val="accent1">
                  <a:lumMod val="75000"/>
                </a:schemeClr>
              </a:solidFill>
              <a:tailEnd type="triangle" w="med" len="sm"/>
            </a:ln>
          </p:spPr>
          <p:style>
            <a:lnRef idx="1">
              <a:schemeClr val="accent1"/>
            </a:lnRef>
            <a:fillRef idx="0">
              <a:schemeClr val="accent1"/>
            </a:fillRef>
            <a:effectRef idx="0">
              <a:schemeClr val="accent1"/>
            </a:effectRef>
            <a:fontRef idx="minor">
              <a:schemeClr val="tx1"/>
            </a:fontRef>
          </p:style>
        </p:cxnSp>
        <p:pic>
          <p:nvPicPr>
            <p:cNvPr id="2052" name="Picture 4" descr="Computer Engineer PNG Images Transparent Free Download | PNGMart.com">
              <a:extLst>
                <a:ext uri="{FF2B5EF4-FFF2-40B4-BE49-F238E27FC236}">
                  <a16:creationId xmlns:a16="http://schemas.microsoft.com/office/drawing/2014/main" id="{33C95CBD-D89C-85CA-820C-B6CCC0BCF8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473" y="1989081"/>
              <a:ext cx="1405180" cy="15030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5884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8E26A-1EC8-2B26-1A04-444FC0FEA6B9}"/>
              </a:ext>
            </a:extLst>
          </p:cNvPr>
          <p:cNvSpPr>
            <a:spLocks noGrp="1"/>
          </p:cNvSpPr>
          <p:nvPr>
            <p:ph type="title"/>
          </p:nvPr>
        </p:nvSpPr>
        <p:spPr/>
        <p:txBody>
          <a:bodyPr/>
          <a:lstStyle/>
          <a:p>
            <a:r>
              <a:rPr lang="en-US"/>
              <a:t>Analysis driven design</a:t>
            </a:r>
          </a:p>
        </p:txBody>
      </p:sp>
      <p:graphicFrame>
        <p:nvGraphicFramePr>
          <p:cNvPr id="6" name="Diagram 5">
            <a:extLst>
              <a:ext uri="{FF2B5EF4-FFF2-40B4-BE49-F238E27FC236}">
                <a16:creationId xmlns:a16="http://schemas.microsoft.com/office/drawing/2014/main" id="{D6C78F05-600B-B8E3-E5F4-7BE5F96C0CFD}"/>
              </a:ext>
            </a:extLst>
          </p:cNvPr>
          <p:cNvGraphicFramePr/>
          <p:nvPr/>
        </p:nvGraphicFramePr>
        <p:xfrm>
          <a:off x="831273" y="764331"/>
          <a:ext cx="7362702" cy="1284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ontent Placeholder 1">
            <a:extLst>
              <a:ext uri="{FF2B5EF4-FFF2-40B4-BE49-F238E27FC236}">
                <a16:creationId xmlns:a16="http://schemas.microsoft.com/office/drawing/2014/main" id="{CBD3E6E7-D201-C8A4-F9D2-B855D0605D03}"/>
              </a:ext>
            </a:extLst>
          </p:cNvPr>
          <p:cNvSpPr>
            <a:spLocks noGrp="1"/>
          </p:cNvSpPr>
          <p:nvPr>
            <p:ph idx="1"/>
          </p:nvPr>
        </p:nvSpPr>
        <p:spPr>
          <a:xfrm>
            <a:off x="439746" y="1840674"/>
            <a:ext cx="2535027" cy="2937065"/>
          </a:xfrm>
          <a:solidFill>
            <a:schemeClr val="accent4">
              <a:lumMod val="20000"/>
              <a:lumOff val="80000"/>
            </a:schemeClr>
          </a:solidFill>
        </p:spPr>
        <p:txBody>
          <a:bodyPr lIns="91440" tIns="91440" rIns="91440" bIns="91440">
            <a:normAutofit lnSpcReduction="10000"/>
          </a:bodyPr>
          <a:lstStyle/>
          <a:p>
            <a:r>
              <a:rPr lang="en-US" sz="1400"/>
              <a:t>Analytical Model</a:t>
            </a:r>
          </a:p>
          <a:p>
            <a:pPr lvl="1"/>
            <a:r>
              <a:rPr lang="en-US" sz="1200"/>
              <a:t>Domain-specific abstraction</a:t>
            </a:r>
          </a:p>
          <a:p>
            <a:pPr lvl="1"/>
            <a:r>
              <a:rPr lang="en-US" sz="1200"/>
              <a:t>e.g. structural analytical model includes analytical members, boundary conditions, loads, …</a:t>
            </a:r>
          </a:p>
          <a:p>
            <a:pPr lvl="1"/>
            <a:r>
              <a:rPr lang="en-US" sz="1200"/>
              <a:t>Authored or derived</a:t>
            </a:r>
          </a:p>
          <a:p>
            <a:r>
              <a:rPr lang="en-US" sz="1400"/>
              <a:t>Data sources</a:t>
            </a:r>
          </a:p>
          <a:p>
            <a:pPr lvl="1"/>
            <a:r>
              <a:rPr lang="en-US" sz="1200"/>
              <a:t>climate &amp; historical data</a:t>
            </a:r>
          </a:p>
          <a:p>
            <a:pPr lvl="1"/>
            <a:r>
              <a:rPr lang="en-US" sz="1200"/>
              <a:t>required load cases, …</a:t>
            </a:r>
          </a:p>
        </p:txBody>
      </p:sp>
      <p:sp>
        <p:nvSpPr>
          <p:cNvPr id="4" name="Content Placeholder 1">
            <a:extLst>
              <a:ext uri="{FF2B5EF4-FFF2-40B4-BE49-F238E27FC236}">
                <a16:creationId xmlns:a16="http://schemas.microsoft.com/office/drawing/2014/main" id="{1136F1CE-9E39-6D7A-28D2-E2FB3C3C65C4}"/>
              </a:ext>
            </a:extLst>
          </p:cNvPr>
          <p:cNvSpPr txBox="1">
            <a:spLocks/>
          </p:cNvSpPr>
          <p:nvPr/>
        </p:nvSpPr>
        <p:spPr>
          <a:xfrm>
            <a:off x="3147320" y="1840673"/>
            <a:ext cx="2535027" cy="2937065"/>
          </a:xfrm>
          <a:prstGeom prst="rect">
            <a:avLst/>
          </a:prstGeom>
          <a:solidFill>
            <a:srgbClr val="27E727">
              <a:alpha val="34000"/>
            </a:srgbClr>
          </a:solidFill>
        </p:spPr>
        <p:txBody>
          <a:bodyPr vert="horz" lIns="91440" tIns="91440" rIns="91440" bIns="91440" rtlCol="0">
            <a:normAutofit fontScale="92500" lnSpcReduction="20000"/>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t>Mathematical model</a:t>
            </a:r>
          </a:p>
          <a:p>
            <a:r>
              <a:rPr lang="en-US" sz="1400"/>
              <a:t>Numerical methods</a:t>
            </a:r>
          </a:p>
          <a:p>
            <a:pPr lvl="1">
              <a:lnSpc>
                <a:spcPct val="110000"/>
              </a:lnSpc>
              <a:spcBef>
                <a:spcPts val="600"/>
              </a:spcBef>
            </a:pPr>
            <a:r>
              <a:rPr lang="en-US" sz="1300"/>
              <a:t>finite elements</a:t>
            </a:r>
          </a:p>
          <a:p>
            <a:pPr lvl="1">
              <a:lnSpc>
                <a:spcPct val="110000"/>
              </a:lnSpc>
              <a:spcBef>
                <a:spcPts val="600"/>
              </a:spcBef>
            </a:pPr>
            <a:r>
              <a:rPr lang="en-US" sz="1300"/>
              <a:t>Monte-Carlo</a:t>
            </a:r>
          </a:p>
          <a:p>
            <a:pPr lvl="1">
              <a:lnSpc>
                <a:spcPct val="110000"/>
              </a:lnSpc>
              <a:spcBef>
                <a:spcPts val="600"/>
              </a:spcBef>
            </a:pPr>
            <a:r>
              <a:rPr lang="en-US" sz="1300"/>
              <a:t>raytracing</a:t>
            </a:r>
          </a:p>
          <a:p>
            <a:pPr lvl="1">
              <a:lnSpc>
                <a:spcPct val="110000"/>
              </a:lnSpc>
              <a:spcBef>
                <a:spcPts val="600"/>
              </a:spcBef>
            </a:pPr>
            <a:r>
              <a:rPr lang="en-US" sz="1300"/>
              <a:t>ML (surrogate modelling)…</a:t>
            </a:r>
          </a:p>
          <a:p>
            <a:r>
              <a:rPr lang="en-US" sz="1400"/>
              <a:t>Computing</a:t>
            </a:r>
          </a:p>
          <a:p>
            <a:pPr lvl="1">
              <a:spcBef>
                <a:spcPts val="600"/>
              </a:spcBef>
            </a:pPr>
            <a:r>
              <a:rPr lang="en-US" sz="1200"/>
              <a:t>cloud services</a:t>
            </a:r>
          </a:p>
          <a:p>
            <a:pPr lvl="1">
              <a:spcBef>
                <a:spcPts val="600"/>
              </a:spcBef>
            </a:pPr>
            <a:r>
              <a:rPr lang="en-US" sz="1200"/>
              <a:t>parallelization</a:t>
            </a:r>
          </a:p>
          <a:p>
            <a:pPr lvl="1">
              <a:spcBef>
                <a:spcPts val="600"/>
              </a:spcBef>
            </a:pPr>
            <a:r>
              <a:rPr lang="en-US" sz="1200"/>
              <a:t>GPU, …</a:t>
            </a:r>
          </a:p>
        </p:txBody>
      </p:sp>
      <p:sp>
        <p:nvSpPr>
          <p:cNvPr id="5" name="Content Placeholder 1">
            <a:extLst>
              <a:ext uri="{FF2B5EF4-FFF2-40B4-BE49-F238E27FC236}">
                <a16:creationId xmlns:a16="http://schemas.microsoft.com/office/drawing/2014/main" id="{19245E54-F036-52D8-F9D8-90341A58B288}"/>
              </a:ext>
            </a:extLst>
          </p:cNvPr>
          <p:cNvSpPr txBox="1">
            <a:spLocks/>
          </p:cNvSpPr>
          <p:nvPr/>
        </p:nvSpPr>
        <p:spPr>
          <a:xfrm>
            <a:off x="5848956" y="1840672"/>
            <a:ext cx="2535027" cy="2937065"/>
          </a:xfrm>
          <a:prstGeom prst="rect">
            <a:avLst/>
          </a:prstGeom>
          <a:solidFill>
            <a:srgbClr val="0099FF">
              <a:alpha val="23000"/>
            </a:srgbClr>
          </a:solidFill>
        </p:spPr>
        <p:txBody>
          <a:bodyPr vert="horz" lIns="91440" tIns="91440" rIns="91440" bIns="91440" rtlCol="0">
            <a:normAutofit lnSpcReduction="10000"/>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pPr>
            <a:r>
              <a:rPr lang="en-US" sz="1300"/>
              <a:t>Visualization</a:t>
            </a:r>
          </a:p>
          <a:p>
            <a:pPr lvl="1">
              <a:spcBef>
                <a:spcPts val="600"/>
              </a:spcBef>
            </a:pPr>
            <a:r>
              <a:rPr lang="en-US" sz="1200"/>
              <a:t>3d </a:t>
            </a:r>
          </a:p>
          <a:p>
            <a:pPr lvl="1">
              <a:spcBef>
                <a:spcPts val="600"/>
              </a:spcBef>
            </a:pPr>
            <a:r>
              <a:rPr lang="en-US" sz="1200"/>
              <a:t>Drawings</a:t>
            </a:r>
          </a:p>
          <a:p>
            <a:pPr>
              <a:lnSpc>
                <a:spcPct val="80000"/>
              </a:lnSpc>
            </a:pPr>
            <a:r>
              <a:rPr lang="en-US" sz="1300"/>
              <a:t>Interaction</a:t>
            </a:r>
          </a:p>
          <a:p>
            <a:pPr lvl="1">
              <a:spcBef>
                <a:spcPts val="600"/>
              </a:spcBef>
            </a:pPr>
            <a:r>
              <a:rPr lang="en-US" sz="1200"/>
              <a:t>Style customization</a:t>
            </a:r>
          </a:p>
          <a:p>
            <a:pPr lvl="1">
              <a:spcBef>
                <a:spcPts val="600"/>
              </a:spcBef>
            </a:pPr>
            <a:r>
              <a:rPr lang="en-US" sz="1200"/>
              <a:t>Values at point</a:t>
            </a:r>
          </a:p>
          <a:p>
            <a:pPr>
              <a:lnSpc>
                <a:spcPct val="80000"/>
              </a:lnSpc>
            </a:pPr>
            <a:r>
              <a:rPr lang="en-US" sz="1300"/>
              <a:t>Post-processing</a:t>
            </a:r>
          </a:p>
          <a:p>
            <a:pPr lvl="1">
              <a:spcBef>
                <a:spcPts val="600"/>
              </a:spcBef>
            </a:pPr>
            <a:r>
              <a:rPr lang="en-US" sz="1200"/>
              <a:t>Dashboard</a:t>
            </a:r>
          </a:p>
          <a:p>
            <a:pPr lvl="1">
              <a:spcBef>
                <a:spcPts val="600"/>
              </a:spcBef>
            </a:pPr>
            <a:r>
              <a:rPr lang="en-US" sz="1200"/>
              <a:t>Automated model change</a:t>
            </a:r>
          </a:p>
          <a:p>
            <a:pPr lvl="1">
              <a:spcBef>
                <a:spcPts val="600"/>
              </a:spcBef>
            </a:pPr>
            <a:r>
              <a:rPr lang="en-US" sz="1200"/>
              <a:t>…</a:t>
            </a:r>
          </a:p>
          <a:p>
            <a:pPr lvl="1">
              <a:spcBef>
                <a:spcPts val="600"/>
              </a:spcBef>
            </a:pPr>
            <a:endParaRPr lang="en-US" sz="1200"/>
          </a:p>
        </p:txBody>
      </p:sp>
      <p:grpSp>
        <p:nvGrpSpPr>
          <p:cNvPr id="10" name="Group 9">
            <a:extLst>
              <a:ext uri="{FF2B5EF4-FFF2-40B4-BE49-F238E27FC236}">
                <a16:creationId xmlns:a16="http://schemas.microsoft.com/office/drawing/2014/main" id="{9F6EAF80-ADCC-7FBB-6AC8-8F3843AB4ABD}"/>
              </a:ext>
            </a:extLst>
          </p:cNvPr>
          <p:cNvGrpSpPr/>
          <p:nvPr/>
        </p:nvGrpSpPr>
        <p:grpSpPr>
          <a:xfrm>
            <a:off x="5825557" y="1840672"/>
            <a:ext cx="2535027" cy="1763489"/>
            <a:chOff x="5825557" y="1840672"/>
            <a:chExt cx="2535027" cy="1763489"/>
          </a:xfrm>
        </p:grpSpPr>
        <p:sp>
          <p:nvSpPr>
            <p:cNvPr id="7" name="Rectangle: Rounded Corners 6">
              <a:extLst>
                <a:ext uri="{FF2B5EF4-FFF2-40B4-BE49-F238E27FC236}">
                  <a16:creationId xmlns:a16="http://schemas.microsoft.com/office/drawing/2014/main" id="{F771EB0F-B163-955B-7629-E565884C65C8}"/>
                </a:ext>
              </a:extLst>
            </p:cNvPr>
            <p:cNvSpPr/>
            <p:nvPr/>
          </p:nvSpPr>
          <p:spPr>
            <a:xfrm>
              <a:off x="5825557" y="1840672"/>
              <a:ext cx="2535027" cy="1763489"/>
            </a:xfrm>
            <a:custGeom>
              <a:avLst/>
              <a:gdLst>
                <a:gd name="connsiteX0" fmla="*/ 0 w 2535027"/>
                <a:gd name="connsiteY0" fmla="*/ 293921 h 1763489"/>
                <a:gd name="connsiteX1" fmla="*/ 293921 w 2535027"/>
                <a:gd name="connsiteY1" fmla="*/ 0 h 1763489"/>
                <a:gd name="connsiteX2" fmla="*/ 819661 w 2535027"/>
                <a:gd name="connsiteY2" fmla="*/ 0 h 1763489"/>
                <a:gd name="connsiteX3" fmla="*/ 1286985 w 2535027"/>
                <a:gd name="connsiteY3" fmla="*/ 0 h 1763489"/>
                <a:gd name="connsiteX4" fmla="*/ 1734838 w 2535027"/>
                <a:gd name="connsiteY4" fmla="*/ 0 h 1763489"/>
                <a:gd name="connsiteX5" fmla="*/ 2241106 w 2535027"/>
                <a:gd name="connsiteY5" fmla="*/ 0 h 1763489"/>
                <a:gd name="connsiteX6" fmla="*/ 2535027 w 2535027"/>
                <a:gd name="connsiteY6" fmla="*/ 293921 h 1763489"/>
                <a:gd name="connsiteX7" fmla="*/ 2535027 w 2535027"/>
                <a:gd name="connsiteY7" fmla="*/ 881745 h 1763489"/>
                <a:gd name="connsiteX8" fmla="*/ 2535027 w 2535027"/>
                <a:gd name="connsiteY8" fmla="*/ 1469568 h 1763489"/>
                <a:gd name="connsiteX9" fmla="*/ 2241106 w 2535027"/>
                <a:gd name="connsiteY9" fmla="*/ 1763489 h 1763489"/>
                <a:gd name="connsiteX10" fmla="*/ 1754310 w 2535027"/>
                <a:gd name="connsiteY10" fmla="*/ 1763489 h 1763489"/>
                <a:gd name="connsiteX11" fmla="*/ 1286985 w 2535027"/>
                <a:gd name="connsiteY11" fmla="*/ 1763489 h 1763489"/>
                <a:gd name="connsiteX12" fmla="*/ 761245 w 2535027"/>
                <a:gd name="connsiteY12" fmla="*/ 1763489 h 1763489"/>
                <a:gd name="connsiteX13" fmla="*/ 293921 w 2535027"/>
                <a:gd name="connsiteY13" fmla="*/ 1763489 h 1763489"/>
                <a:gd name="connsiteX14" fmla="*/ 0 w 2535027"/>
                <a:gd name="connsiteY14" fmla="*/ 1469568 h 1763489"/>
                <a:gd name="connsiteX15" fmla="*/ 0 w 2535027"/>
                <a:gd name="connsiteY15" fmla="*/ 869988 h 1763489"/>
                <a:gd name="connsiteX16" fmla="*/ 0 w 2535027"/>
                <a:gd name="connsiteY16" fmla="*/ 293921 h 176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5027" h="1763489" extrusionOk="0">
                  <a:moveTo>
                    <a:pt x="0" y="293921"/>
                  </a:moveTo>
                  <a:cubicBezTo>
                    <a:pt x="-38355" y="107935"/>
                    <a:pt x="128042" y="1333"/>
                    <a:pt x="293921" y="0"/>
                  </a:cubicBezTo>
                  <a:cubicBezTo>
                    <a:pt x="420995" y="-9814"/>
                    <a:pt x="575565" y="3509"/>
                    <a:pt x="819661" y="0"/>
                  </a:cubicBezTo>
                  <a:cubicBezTo>
                    <a:pt x="1063757" y="-3509"/>
                    <a:pt x="1114331" y="5150"/>
                    <a:pt x="1286985" y="0"/>
                  </a:cubicBezTo>
                  <a:cubicBezTo>
                    <a:pt x="1459639" y="-5150"/>
                    <a:pt x="1586529" y="18692"/>
                    <a:pt x="1734838" y="0"/>
                  </a:cubicBezTo>
                  <a:cubicBezTo>
                    <a:pt x="1883147" y="-18692"/>
                    <a:pt x="2026416" y="43979"/>
                    <a:pt x="2241106" y="0"/>
                  </a:cubicBezTo>
                  <a:cubicBezTo>
                    <a:pt x="2412877" y="-19433"/>
                    <a:pt x="2520027" y="129296"/>
                    <a:pt x="2535027" y="293921"/>
                  </a:cubicBezTo>
                  <a:cubicBezTo>
                    <a:pt x="2552734" y="578163"/>
                    <a:pt x="2489993" y="656594"/>
                    <a:pt x="2535027" y="881745"/>
                  </a:cubicBezTo>
                  <a:cubicBezTo>
                    <a:pt x="2580061" y="1106896"/>
                    <a:pt x="2528419" y="1301872"/>
                    <a:pt x="2535027" y="1469568"/>
                  </a:cubicBezTo>
                  <a:cubicBezTo>
                    <a:pt x="2561187" y="1638186"/>
                    <a:pt x="2395335" y="1762179"/>
                    <a:pt x="2241106" y="1763489"/>
                  </a:cubicBezTo>
                  <a:cubicBezTo>
                    <a:pt x="2084336" y="1794575"/>
                    <a:pt x="1884342" y="1731188"/>
                    <a:pt x="1754310" y="1763489"/>
                  </a:cubicBezTo>
                  <a:cubicBezTo>
                    <a:pt x="1624278" y="1795790"/>
                    <a:pt x="1443039" y="1712320"/>
                    <a:pt x="1286985" y="1763489"/>
                  </a:cubicBezTo>
                  <a:cubicBezTo>
                    <a:pt x="1130932" y="1814658"/>
                    <a:pt x="896370" y="1749719"/>
                    <a:pt x="761245" y="1763489"/>
                  </a:cubicBezTo>
                  <a:cubicBezTo>
                    <a:pt x="626120" y="1777259"/>
                    <a:pt x="512363" y="1722829"/>
                    <a:pt x="293921" y="1763489"/>
                  </a:cubicBezTo>
                  <a:cubicBezTo>
                    <a:pt x="99160" y="1768815"/>
                    <a:pt x="-39713" y="1604495"/>
                    <a:pt x="0" y="1469568"/>
                  </a:cubicBezTo>
                  <a:cubicBezTo>
                    <a:pt x="-38352" y="1308099"/>
                    <a:pt x="11302" y="1044423"/>
                    <a:pt x="0" y="869988"/>
                  </a:cubicBezTo>
                  <a:cubicBezTo>
                    <a:pt x="-11302" y="695553"/>
                    <a:pt x="45562" y="414718"/>
                    <a:pt x="0" y="293921"/>
                  </a:cubicBezTo>
                  <a:close/>
                </a:path>
              </a:pathLst>
            </a:custGeom>
            <a:noFill/>
            <a:ln w="222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8" name="TextBox 7">
              <a:extLst>
                <a:ext uri="{FF2B5EF4-FFF2-40B4-BE49-F238E27FC236}">
                  <a16:creationId xmlns:a16="http://schemas.microsoft.com/office/drawing/2014/main" id="{B4AAE1A2-1E6C-688B-C2EA-63440DEA614A}"/>
                </a:ext>
              </a:extLst>
            </p:cNvPr>
            <p:cNvSpPr txBox="1"/>
            <p:nvPr/>
          </p:nvSpPr>
          <p:spPr>
            <a:xfrm>
              <a:off x="7808735" y="1925383"/>
              <a:ext cx="551849" cy="246221"/>
            </a:xfrm>
            <a:prstGeom prst="rect">
              <a:avLst/>
            </a:prstGeom>
            <a:noFill/>
          </p:spPr>
          <p:txBody>
            <a:bodyPr wrap="square" lIns="0" tIns="0" rIns="0" bIns="0" rtlCol="0">
              <a:spAutoFit/>
            </a:bodyPr>
            <a:lstStyle/>
            <a:p>
              <a:pPr algn="l"/>
              <a:r>
                <a:rPr lang="en-US" sz="1600" b="1">
                  <a:solidFill>
                    <a:srgbClr val="FF0000"/>
                  </a:solidFill>
                </a:rPr>
                <a:t>AVF</a:t>
              </a:r>
            </a:p>
          </p:txBody>
        </p:sp>
      </p:grpSp>
    </p:spTree>
    <p:extLst>
      <p:ext uri="{BB962C8B-B14F-4D97-AF65-F5344CB8AC3E}">
        <p14:creationId xmlns:p14="http://schemas.microsoft.com/office/powerpoint/2010/main" val="3931346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391A-5B8B-970C-818B-06EB62330C9E}"/>
              </a:ext>
            </a:extLst>
          </p:cNvPr>
          <p:cNvSpPr>
            <a:spLocks noGrp="1"/>
          </p:cNvSpPr>
          <p:nvPr>
            <p:ph type="title"/>
          </p:nvPr>
        </p:nvSpPr>
        <p:spPr/>
        <p:txBody>
          <a:bodyPr>
            <a:normAutofit/>
          </a:bodyPr>
          <a:lstStyle/>
          <a:p>
            <a:pPr>
              <a:lnSpc>
                <a:spcPct val="150000"/>
              </a:lnSpc>
              <a:spcBef>
                <a:spcPts val="0"/>
              </a:spcBef>
            </a:pPr>
            <a:r>
              <a:rPr lang="en-US" sz="2000"/>
              <a:t>Presentation and further use </a:t>
            </a:r>
            <a:br>
              <a:rPr lang="en-US" sz="2000"/>
            </a:br>
            <a:r>
              <a:rPr lang="en-US" sz="2000"/>
              <a:t>of the simulation results </a:t>
            </a:r>
            <a:br>
              <a:rPr lang="en-US" sz="2000"/>
            </a:br>
            <a:r>
              <a:rPr lang="en-US" sz="2000"/>
              <a:t>can be and should be decoupled </a:t>
            </a:r>
            <a:br>
              <a:rPr lang="en-US" sz="2000"/>
            </a:br>
            <a:r>
              <a:rPr lang="en-US" sz="2000"/>
              <a:t>from the semantics and techniques </a:t>
            </a:r>
            <a:br>
              <a:rPr lang="en-US" sz="2000"/>
            </a:br>
            <a:r>
              <a:rPr lang="en-US" sz="2000"/>
              <a:t>of the analysis</a:t>
            </a:r>
          </a:p>
        </p:txBody>
      </p:sp>
    </p:spTree>
    <p:extLst>
      <p:ext uri="{BB962C8B-B14F-4D97-AF65-F5344CB8AC3E}">
        <p14:creationId xmlns:p14="http://schemas.microsoft.com/office/powerpoint/2010/main" val="810328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1BA537-3AFE-FD0D-4617-6FB3DFBEE4B9}"/>
              </a:ext>
            </a:extLst>
          </p:cNvPr>
          <p:cNvSpPr>
            <a:spLocks noGrp="1"/>
          </p:cNvSpPr>
          <p:nvPr>
            <p:ph idx="1"/>
          </p:nvPr>
        </p:nvSpPr>
        <p:spPr>
          <a:xfrm>
            <a:off x="3241964" y="1103217"/>
            <a:ext cx="5347045" cy="3508268"/>
          </a:xfrm>
        </p:spPr>
        <p:txBody>
          <a:bodyPr/>
          <a:lstStyle/>
          <a:p>
            <a:r>
              <a:rPr lang="en-US"/>
              <a:t>Make analysis results most useful to end users</a:t>
            </a:r>
          </a:p>
          <a:p>
            <a:r>
              <a:rPr lang="en-US"/>
              <a:t>Make life easier to analysis/simulation vendors</a:t>
            </a:r>
          </a:p>
          <a:p>
            <a:r>
              <a:rPr lang="en-US"/>
              <a:t>Position Revit as an AEC Design platform</a:t>
            </a:r>
          </a:p>
          <a:p>
            <a:endParaRPr lang="en-US"/>
          </a:p>
        </p:txBody>
      </p:sp>
      <p:sp>
        <p:nvSpPr>
          <p:cNvPr id="3" name="Title 2">
            <a:extLst>
              <a:ext uri="{FF2B5EF4-FFF2-40B4-BE49-F238E27FC236}">
                <a16:creationId xmlns:a16="http://schemas.microsoft.com/office/drawing/2014/main" id="{A818E26A-1EC8-2B26-1A04-444FC0FEA6B9}"/>
              </a:ext>
            </a:extLst>
          </p:cNvPr>
          <p:cNvSpPr>
            <a:spLocks noGrp="1"/>
          </p:cNvSpPr>
          <p:nvPr>
            <p:ph type="title"/>
          </p:nvPr>
        </p:nvSpPr>
        <p:spPr>
          <a:xfrm>
            <a:off x="368490" y="365760"/>
            <a:ext cx="8407020" cy="387798"/>
          </a:xfrm>
        </p:spPr>
        <p:txBody>
          <a:bodyPr/>
          <a:lstStyle/>
          <a:p>
            <a:r>
              <a:rPr lang="en-US"/>
              <a:t>AVF objectives: what</a:t>
            </a:r>
          </a:p>
        </p:txBody>
      </p:sp>
      <p:sp>
        <p:nvSpPr>
          <p:cNvPr id="10" name="Content Placeholder 1">
            <a:extLst>
              <a:ext uri="{FF2B5EF4-FFF2-40B4-BE49-F238E27FC236}">
                <a16:creationId xmlns:a16="http://schemas.microsoft.com/office/drawing/2014/main" id="{1B800936-7563-9F65-ED80-1F1D269F4DA7}"/>
              </a:ext>
            </a:extLst>
          </p:cNvPr>
          <p:cNvSpPr txBox="1">
            <a:spLocks/>
          </p:cNvSpPr>
          <p:nvPr/>
        </p:nvSpPr>
        <p:spPr>
          <a:xfrm>
            <a:off x="391889" y="1103217"/>
            <a:ext cx="2535027" cy="2937065"/>
          </a:xfrm>
          <a:prstGeom prst="rect">
            <a:avLst/>
          </a:prstGeom>
          <a:solidFill>
            <a:srgbClr val="0099FF">
              <a:alpha val="23000"/>
            </a:srgbClr>
          </a:solidFill>
        </p:spPr>
        <p:txBody>
          <a:bodyPr vert="horz" lIns="91440" tIns="91440" rIns="91440" bIns="91440" rtlCol="0">
            <a:normAutofit lnSpcReduction="10000"/>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pPr>
            <a:r>
              <a:rPr lang="en-US" sz="1300"/>
              <a:t>Visualization</a:t>
            </a:r>
          </a:p>
          <a:p>
            <a:pPr lvl="1">
              <a:spcBef>
                <a:spcPts val="600"/>
              </a:spcBef>
            </a:pPr>
            <a:r>
              <a:rPr lang="en-US" sz="1200"/>
              <a:t>3d </a:t>
            </a:r>
          </a:p>
          <a:p>
            <a:pPr lvl="1">
              <a:spcBef>
                <a:spcPts val="600"/>
              </a:spcBef>
            </a:pPr>
            <a:r>
              <a:rPr lang="en-US" sz="1200"/>
              <a:t>Drawings</a:t>
            </a:r>
          </a:p>
          <a:p>
            <a:pPr>
              <a:lnSpc>
                <a:spcPct val="80000"/>
              </a:lnSpc>
            </a:pPr>
            <a:r>
              <a:rPr lang="en-US" sz="1300"/>
              <a:t>Interaction</a:t>
            </a:r>
          </a:p>
          <a:p>
            <a:pPr lvl="1">
              <a:spcBef>
                <a:spcPts val="600"/>
              </a:spcBef>
            </a:pPr>
            <a:r>
              <a:rPr lang="en-US" sz="1200"/>
              <a:t>Style customization</a:t>
            </a:r>
          </a:p>
          <a:p>
            <a:pPr lvl="1">
              <a:spcBef>
                <a:spcPts val="600"/>
              </a:spcBef>
            </a:pPr>
            <a:r>
              <a:rPr lang="en-US" sz="1200"/>
              <a:t>Values at point</a:t>
            </a:r>
          </a:p>
          <a:p>
            <a:pPr>
              <a:lnSpc>
                <a:spcPct val="80000"/>
              </a:lnSpc>
            </a:pPr>
            <a:r>
              <a:rPr lang="en-US" sz="1300">
                <a:solidFill>
                  <a:schemeClr val="bg1">
                    <a:lumMod val="50000"/>
                  </a:schemeClr>
                </a:solidFill>
              </a:rPr>
              <a:t>Post-processing</a:t>
            </a:r>
          </a:p>
          <a:p>
            <a:pPr lvl="1">
              <a:spcBef>
                <a:spcPts val="600"/>
              </a:spcBef>
            </a:pPr>
            <a:r>
              <a:rPr lang="en-US" sz="1200">
                <a:solidFill>
                  <a:schemeClr val="bg1">
                    <a:lumMod val="50000"/>
                  </a:schemeClr>
                </a:solidFill>
              </a:rPr>
              <a:t>Dashboard</a:t>
            </a:r>
          </a:p>
          <a:p>
            <a:pPr lvl="1">
              <a:spcBef>
                <a:spcPts val="600"/>
              </a:spcBef>
            </a:pPr>
            <a:r>
              <a:rPr lang="en-US" sz="1200">
                <a:solidFill>
                  <a:schemeClr val="bg1">
                    <a:lumMod val="50000"/>
                  </a:schemeClr>
                </a:solidFill>
              </a:rPr>
              <a:t>Automated model change</a:t>
            </a:r>
          </a:p>
          <a:p>
            <a:pPr lvl="1">
              <a:spcBef>
                <a:spcPts val="600"/>
              </a:spcBef>
            </a:pPr>
            <a:r>
              <a:rPr lang="en-US" sz="1200">
                <a:solidFill>
                  <a:schemeClr val="bg1">
                    <a:lumMod val="50000"/>
                  </a:schemeClr>
                </a:solidFill>
              </a:rPr>
              <a:t>…</a:t>
            </a:r>
          </a:p>
          <a:p>
            <a:pPr lvl="1">
              <a:spcBef>
                <a:spcPts val="600"/>
              </a:spcBef>
            </a:pPr>
            <a:endParaRPr lang="en-US" sz="1200"/>
          </a:p>
        </p:txBody>
      </p:sp>
      <p:grpSp>
        <p:nvGrpSpPr>
          <p:cNvPr id="11" name="Group 10">
            <a:extLst>
              <a:ext uri="{FF2B5EF4-FFF2-40B4-BE49-F238E27FC236}">
                <a16:creationId xmlns:a16="http://schemas.microsoft.com/office/drawing/2014/main" id="{92DD695D-AC8C-06B7-FF87-FF7CF0932987}"/>
              </a:ext>
            </a:extLst>
          </p:cNvPr>
          <p:cNvGrpSpPr/>
          <p:nvPr/>
        </p:nvGrpSpPr>
        <p:grpSpPr>
          <a:xfrm>
            <a:off x="368490" y="1103217"/>
            <a:ext cx="2535027" cy="1763489"/>
            <a:chOff x="5825557" y="1840672"/>
            <a:chExt cx="2535027" cy="1763489"/>
          </a:xfrm>
        </p:grpSpPr>
        <p:sp>
          <p:nvSpPr>
            <p:cNvPr id="12" name="Rectangle: Rounded Corners 11">
              <a:extLst>
                <a:ext uri="{FF2B5EF4-FFF2-40B4-BE49-F238E27FC236}">
                  <a16:creationId xmlns:a16="http://schemas.microsoft.com/office/drawing/2014/main" id="{94C90C41-179D-A31B-85D5-100B5B648C7D}"/>
                </a:ext>
              </a:extLst>
            </p:cNvPr>
            <p:cNvSpPr/>
            <p:nvPr/>
          </p:nvSpPr>
          <p:spPr>
            <a:xfrm>
              <a:off x="5825557" y="1840672"/>
              <a:ext cx="2535027" cy="1763489"/>
            </a:xfrm>
            <a:custGeom>
              <a:avLst/>
              <a:gdLst>
                <a:gd name="connsiteX0" fmla="*/ 0 w 2535027"/>
                <a:gd name="connsiteY0" fmla="*/ 293921 h 1763489"/>
                <a:gd name="connsiteX1" fmla="*/ 293921 w 2535027"/>
                <a:gd name="connsiteY1" fmla="*/ 0 h 1763489"/>
                <a:gd name="connsiteX2" fmla="*/ 819661 w 2535027"/>
                <a:gd name="connsiteY2" fmla="*/ 0 h 1763489"/>
                <a:gd name="connsiteX3" fmla="*/ 1286985 w 2535027"/>
                <a:gd name="connsiteY3" fmla="*/ 0 h 1763489"/>
                <a:gd name="connsiteX4" fmla="*/ 1734838 w 2535027"/>
                <a:gd name="connsiteY4" fmla="*/ 0 h 1763489"/>
                <a:gd name="connsiteX5" fmla="*/ 2241106 w 2535027"/>
                <a:gd name="connsiteY5" fmla="*/ 0 h 1763489"/>
                <a:gd name="connsiteX6" fmla="*/ 2535027 w 2535027"/>
                <a:gd name="connsiteY6" fmla="*/ 293921 h 1763489"/>
                <a:gd name="connsiteX7" fmla="*/ 2535027 w 2535027"/>
                <a:gd name="connsiteY7" fmla="*/ 881745 h 1763489"/>
                <a:gd name="connsiteX8" fmla="*/ 2535027 w 2535027"/>
                <a:gd name="connsiteY8" fmla="*/ 1469568 h 1763489"/>
                <a:gd name="connsiteX9" fmla="*/ 2241106 w 2535027"/>
                <a:gd name="connsiteY9" fmla="*/ 1763489 h 1763489"/>
                <a:gd name="connsiteX10" fmla="*/ 1754310 w 2535027"/>
                <a:gd name="connsiteY10" fmla="*/ 1763489 h 1763489"/>
                <a:gd name="connsiteX11" fmla="*/ 1286985 w 2535027"/>
                <a:gd name="connsiteY11" fmla="*/ 1763489 h 1763489"/>
                <a:gd name="connsiteX12" fmla="*/ 761245 w 2535027"/>
                <a:gd name="connsiteY12" fmla="*/ 1763489 h 1763489"/>
                <a:gd name="connsiteX13" fmla="*/ 293921 w 2535027"/>
                <a:gd name="connsiteY13" fmla="*/ 1763489 h 1763489"/>
                <a:gd name="connsiteX14" fmla="*/ 0 w 2535027"/>
                <a:gd name="connsiteY14" fmla="*/ 1469568 h 1763489"/>
                <a:gd name="connsiteX15" fmla="*/ 0 w 2535027"/>
                <a:gd name="connsiteY15" fmla="*/ 869988 h 1763489"/>
                <a:gd name="connsiteX16" fmla="*/ 0 w 2535027"/>
                <a:gd name="connsiteY16" fmla="*/ 293921 h 176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5027" h="1763489" extrusionOk="0">
                  <a:moveTo>
                    <a:pt x="0" y="293921"/>
                  </a:moveTo>
                  <a:cubicBezTo>
                    <a:pt x="-38355" y="107935"/>
                    <a:pt x="128042" y="1333"/>
                    <a:pt x="293921" y="0"/>
                  </a:cubicBezTo>
                  <a:cubicBezTo>
                    <a:pt x="420995" y="-9814"/>
                    <a:pt x="575565" y="3509"/>
                    <a:pt x="819661" y="0"/>
                  </a:cubicBezTo>
                  <a:cubicBezTo>
                    <a:pt x="1063757" y="-3509"/>
                    <a:pt x="1114331" y="5150"/>
                    <a:pt x="1286985" y="0"/>
                  </a:cubicBezTo>
                  <a:cubicBezTo>
                    <a:pt x="1459639" y="-5150"/>
                    <a:pt x="1586529" y="18692"/>
                    <a:pt x="1734838" y="0"/>
                  </a:cubicBezTo>
                  <a:cubicBezTo>
                    <a:pt x="1883147" y="-18692"/>
                    <a:pt x="2026416" y="43979"/>
                    <a:pt x="2241106" y="0"/>
                  </a:cubicBezTo>
                  <a:cubicBezTo>
                    <a:pt x="2412877" y="-19433"/>
                    <a:pt x="2520027" y="129296"/>
                    <a:pt x="2535027" y="293921"/>
                  </a:cubicBezTo>
                  <a:cubicBezTo>
                    <a:pt x="2552734" y="578163"/>
                    <a:pt x="2489993" y="656594"/>
                    <a:pt x="2535027" y="881745"/>
                  </a:cubicBezTo>
                  <a:cubicBezTo>
                    <a:pt x="2580061" y="1106896"/>
                    <a:pt x="2528419" y="1301872"/>
                    <a:pt x="2535027" y="1469568"/>
                  </a:cubicBezTo>
                  <a:cubicBezTo>
                    <a:pt x="2561187" y="1638186"/>
                    <a:pt x="2395335" y="1762179"/>
                    <a:pt x="2241106" y="1763489"/>
                  </a:cubicBezTo>
                  <a:cubicBezTo>
                    <a:pt x="2084336" y="1794575"/>
                    <a:pt x="1884342" y="1731188"/>
                    <a:pt x="1754310" y="1763489"/>
                  </a:cubicBezTo>
                  <a:cubicBezTo>
                    <a:pt x="1624278" y="1795790"/>
                    <a:pt x="1443039" y="1712320"/>
                    <a:pt x="1286985" y="1763489"/>
                  </a:cubicBezTo>
                  <a:cubicBezTo>
                    <a:pt x="1130932" y="1814658"/>
                    <a:pt x="896370" y="1749719"/>
                    <a:pt x="761245" y="1763489"/>
                  </a:cubicBezTo>
                  <a:cubicBezTo>
                    <a:pt x="626120" y="1777259"/>
                    <a:pt x="512363" y="1722829"/>
                    <a:pt x="293921" y="1763489"/>
                  </a:cubicBezTo>
                  <a:cubicBezTo>
                    <a:pt x="99160" y="1768815"/>
                    <a:pt x="-39713" y="1604495"/>
                    <a:pt x="0" y="1469568"/>
                  </a:cubicBezTo>
                  <a:cubicBezTo>
                    <a:pt x="-38352" y="1308099"/>
                    <a:pt x="11302" y="1044423"/>
                    <a:pt x="0" y="869988"/>
                  </a:cubicBezTo>
                  <a:cubicBezTo>
                    <a:pt x="-11302" y="695553"/>
                    <a:pt x="45562" y="414718"/>
                    <a:pt x="0" y="293921"/>
                  </a:cubicBezTo>
                  <a:close/>
                </a:path>
              </a:pathLst>
            </a:custGeom>
            <a:noFill/>
            <a:ln w="222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3" name="TextBox 12">
              <a:extLst>
                <a:ext uri="{FF2B5EF4-FFF2-40B4-BE49-F238E27FC236}">
                  <a16:creationId xmlns:a16="http://schemas.microsoft.com/office/drawing/2014/main" id="{CD014FB2-9493-48DB-6D39-AAB2834A9F92}"/>
                </a:ext>
              </a:extLst>
            </p:cNvPr>
            <p:cNvSpPr txBox="1"/>
            <p:nvPr/>
          </p:nvSpPr>
          <p:spPr>
            <a:xfrm>
              <a:off x="7808735" y="1925383"/>
              <a:ext cx="551849" cy="246221"/>
            </a:xfrm>
            <a:prstGeom prst="rect">
              <a:avLst/>
            </a:prstGeom>
            <a:noFill/>
          </p:spPr>
          <p:txBody>
            <a:bodyPr wrap="square" lIns="0" tIns="0" rIns="0" bIns="0" rtlCol="0">
              <a:spAutoFit/>
            </a:bodyPr>
            <a:lstStyle/>
            <a:p>
              <a:pPr algn="l"/>
              <a:r>
                <a:rPr lang="en-US" sz="1600" b="1">
                  <a:solidFill>
                    <a:srgbClr val="FF0000"/>
                  </a:solidFill>
                </a:rPr>
                <a:t>AVF</a:t>
              </a:r>
            </a:p>
          </p:txBody>
        </p:sp>
      </p:grpSp>
    </p:spTree>
    <p:extLst>
      <p:ext uri="{BB962C8B-B14F-4D97-AF65-F5344CB8AC3E}">
        <p14:creationId xmlns:p14="http://schemas.microsoft.com/office/powerpoint/2010/main" val="362330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1BA537-3AFE-FD0D-4617-6FB3DFBEE4B9}"/>
              </a:ext>
            </a:extLst>
          </p:cNvPr>
          <p:cNvSpPr>
            <a:spLocks noGrp="1"/>
          </p:cNvSpPr>
          <p:nvPr>
            <p:ph idx="1"/>
          </p:nvPr>
        </p:nvSpPr>
        <p:spPr>
          <a:xfrm>
            <a:off x="3218213" y="1103217"/>
            <a:ext cx="5557296" cy="3674523"/>
          </a:xfrm>
        </p:spPr>
        <p:txBody>
          <a:bodyPr>
            <a:normAutofit lnSpcReduction="10000"/>
          </a:bodyPr>
          <a:lstStyle/>
          <a:p>
            <a:r>
              <a:rPr lang="en-US"/>
              <a:t>Make analysis results most useful to end users</a:t>
            </a:r>
          </a:p>
          <a:p>
            <a:pPr lvl="1"/>
            <a:r>
              <a:rPr lang="en-US" sz="1300"/>
              <a:t>See results where they are most actionable – in the authoring environment</a:t>
            </a:r>
          </a:p>
          <a:p>
            <a:pPr lvl="1"/>
            <a:r>
              <a:rPr lang="en-US" sz="1300"/>
              <a:t>Consistent UX for all kinds of analysis from different vendors, shorter learning curve</a:t>
            </a:r>
          </a:p>
          <a:p>
            <a:r>
              <a:rPr lang="en-US"/>
              <a:t>Make life easier to analysis/simulation vendors</a:t>
            </a:r>
          </a:p>
          <a:p>
            <a:pPr lvl="1"/>
            <a:r>
              <a:rPr lang="en-US" sz="1300"/>
              <a:t>Let them focus on their core expertise</a:t>
            </a:r>
          </a:p>
          <a:p>
            <a:pPr lvl="1"/>
            <a:r>
              <a:rPr lang="en-US" sz="1300"/>
              <a:t>Delivering more functionality while writing less code</a:t>
            </a:r>
          </a:p>
          <a:p>
            <a:r>
              <a:rPr lang="en-US"/>
              <a:t>Position Revit as a trusted AEC Design platform</a:t>
            </a:r>
          </a:p>
          <a:p>
            <a:pPr lvl="1"/>
            <a:r>
              <a:rPr lang="en-US" sz="1300"/>
              <a:t>Simple, maintainable and extensible API</a:t>
            </a:r>
          </a:p>
          <a:p>
            <a:pPr lvl="1"/>
            <a:r>
              <a:rPr lang="en-US" sz="1300"/>
              <a:t>Consistent quality and performance</a:t>
            </a:r>
          </a:p>
          <a:p>
            <a:pPr lvl="1"/>
            <a:r>
              <a:rPr lang="en-US" sz="1300"/>
              <a:t>Facilitate ecosystem growth and integration of acquisitions</a:t>
            </a:r>
          </a:p>
          <a:p>
            <a:endParaRPr lang="en-US"/>
          </a:p>
        </p:txBody>
      </p:sp>
      <p:sp>
        <p:nvSpPr>
          <p:cNvPr id="3" name="Title 2">
            <a:extLst>
              <a:ext uri="{FF2B5EF4-FFF2-40B4-BE49-F238E27FC236}">
                <a16:creationId xmlns:a16="http://schemas.microsoft.com/office/drawing/2014/main" id="{A818E26A-1EC8-2B26-1A04-444FC0FEA6B9}"/>
              </a:ext>
            </a:extLst>
          </p:cNvPr>
          <p:cNvSpPr>
            <a:spLocks noGrp="1"/>
          </p:cNvSpPr>
          <p:nvPr>
            <p:ph type="title"/>
          </p:nvPr>
        </p:nvSpPr>
        <p:spPr/>
        <p:txBody>
          <a:bodyPr/>
          <a:lstStyle/>
          <a:p>
            <a:r>
              <a:rPr lang="en-US"/>
              <a:t>AVF objectives: how</a:t>
            </a:r>
          </a:p>
        </p:txBody>
      </p:sp>
      <p:sp>
        <p:nvSpPr>
          <p:cNvPr id="8" name="Content Placeholder 1">
            <a:extLst>
              <a:ext uri="{FF2B5EF4-FFF2-40B4-BE49-F238E27FC236}">
                <a16:creationId xmlns:a16="http://schemas.microsoft.com/office/drawing/2014/main" id="{25F25A65-ECA4-100D-3739-ECC32876E9D8}"/>
              </a:ext>
            </a:extLst>
          </p:cNvPr>
          <p:cNvSpPr txBox="1">
            <a:spLocks/>
          </p:cNvSpPr>
          <p:nvPr/>
        </p:nvSpPr>
        <p:spPr>
          <a:xfrm>
            <a:off x="391889" y="1103217"/>
            <a:ext cx="2535027" cy="2937065"/>
          </a:xfrm>
          <a:prstGeom prst="rect">
            <a:avLst/>
          </a:prstGeom>
          <a:solidFill>
            <a:srgbClr val="0099FF">
              <a:alpha val="23000"/>
            </a:srgbClr>
          </a:solidFill>
        </p:spPr>
        <p:txBody>
          <a:bodyPr vert="horz" lIns="91440" tIns="91440" rIns="91440" bIns="91440" rtlCol="0">
            <a:normAutofit lnSpcReduction="10000"/>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pPr>
            <a:r>
              <a:rPr lang="en-US" sz="1300"/>
              <a:t>Visualization</a:t>
            </a:r>
          </a:p>
          <a:p>
            <a:pPr lvl="1">
              <a:spcBef>
                <a:spcPts val="600"/>
              </a:spcBef>
            </a:pPr>
            <a:r>
              <a:rPr lang="en-US" sz="1200"/>
              <a:t>3d </a:t>
            </a:r>
          </a:p>
          <a:p>
            <a:pPr lvl="1">
              <a:spcBef>
                <a:spcPts val="600"/>
              </a:spcBef>
            </a:pPr>
            <a:r>
              <a:rPr lang="en-US" sz="1200"/>
              <a:t>Drawings</a:t>
            </a:r>
          </a:p>
          <a:p>
            <a:pPr>
              <a:lnSpc>
                <a:spcPct val="80000"/>
              </a:lnSpc>
            </a:pPr>
            <a:r>
              <a:rPr lang="en-US" sz="1300"/>
              <a:t>Interaction</a:t>
            </a:r>
          </a:p>
          <a:p>
            <a:pPr lvl="1">
              <a:spcBef>
                <a:spcPts val="600"/>
              </a:spcBef>
            </a:pPr>
            <a:r>
              <a:rPr lang="en-US" sz="1200"/>
              <a:t>Style customization</a:t>
            </a:r>
          </a:p>
          <a:p>
            <a:pPr lvl="1">
              <a:spcBef>
                <a:spcPts val="600"/>
              </a:spcBef>
            </a:pPr>
            <a:r>
              <a:rPr lang="en-US" sz="1200"/>
              <a:t>Values at point</a:t>
            </a:r>
          </a:p>
          <a:p>
            <a:pPr>
              <a:lnSpc>
                <a:spcPct val="80000"/>
              </a:lnSpc>
            </a:pPr>
            <a:r>
              <a:rPr lang="en-US" sz="1300">
                <a:solidFill>
                  <a:schemeClr val="bg1">
                    <a:lumMod val="50000"/>
                  </a:schemeClr>
                </a:solidFill>
              </a:rPr>
              <a:t>Post-processing</a:t>
            </a:r>
          </a:p>
          <a:p>
            <a:pPr lvl="1">
              <a:spcBef>
                <a:spcPts val="600"/>
              </a:spcBef>
            </a:pPr>
            <a:r>
              <a:rPr lang="en-US" sz="1200">
                <a:solidFill>
                  <a:schemeClr val="bg1">
                    <a:lumMod val="50000"/>
                  </a:schemeClr>
                </a:solidFill>
              </a:rPr>
              <a:t>Dashboard</a:t>
            </a:r>
          </a:p>
          <a:p>
            <a:pPr lvl="1">
              <a:spcBef>
                <a:spcPts val="600"/>
              </a:spcBef>
            </a:pPr>
            <a:r>
              <a:rPr lang="en-US" sz="1200">
                <a:solidFill>
                  <a:schemeClr val="bg1">
                    <a:lumMod val="50000"/>
                  </a:schemeClr>
                </a:solidFill>
              </a:rPr>
              <a:t>Automated model change</a:t>
            </a:r>
          </a:p>
          <a:p>
            <a:pPr lvl="1">
              <a:spcBef>
                <a:spcPts val="600"/>
              </a:spcBef>
            </a:pPr>
            <a:r>
              <a:rPr lang="en-US" sz="1200">
                <a:solidFill>
                  <a:schemeClr val="bg1">
                    <a:lumMod val="50000"/>
                  </a:schemeClr>
                </a:solidFill>
              </a:rPr>
              <a:t>…</a:t>
            </a:r>
          </a:p>
          <a:p>
            <a:pPr lvl="1">
              <a:spcBef>
                <a:spcPts val="600"/>
              </a:spcBef>
            </a:pPr>
            <a:endParaRPr lang="en-US" sz="1200"/>
          </a:p>
        </p:txBody>
      </p:sp>
      <p:grpSp>
        <p:nvGrpSpPr>
          <p:cNvPr id="9" name="Group 8">
            <a:extLst>
              <a:ext uri="{FF2B5EF4-FFF2-40B4-BE49-F238E27FC236}">
                <a16:creationId xmlns:a16="http://schemas.microsoft.com/office/drawing/2014/main" id="{1E1FDAA5-0C1F-EA5D-D03B-58BE898AFBB1}"/>
              </a:ext>
            </a:extLst>
          </p:cNvPr>
          <p:cNvGrpSpPr/>
          <p:nvPr/>
        </p:nvGrpSpPr>
        <p:grpSpPr>
          <a:xfrm>
            <a:off x="368490" y="1103217"/>
            <a:ext cx="2535027" cy="1763489"/>
            <a:chOff x="5825557" y="1840672"/>
            <a:chExt cx="2535027" cy="1763489"/>
          </a:xfrm>
        </p:grpSpPr>
        <p:sp>
          <p:nvSpPr>
            <p:cNvPr id="10" name="Rectangle: Rounded Corners 9">
              <a:extLst>
                <a:ext uri="{FF2B5EF4-FFF2-40B4-BE49-F238E27FC236}">
                  <a16:creationId xmlns:a16="http://schemas.microsoft.com/office/drawing/2014/main" id="{AB5CB4F1-EF5C-0477-5B70-94DA06C336D9}"/>
                </a:ext>
              </a:extLst>
            </p:cNvPr>
            <p:cNvSpPr/>
            <p:nvPr/>
          </p:nvSpPr>
          <p:spPr>
            <a:xfrm>
              <a:off x="5825557" y="1840672"/>
              <a:ext cx="2535027" cy="1763489"/>
            </a:xfrm>
            <a:custGeom>
              <a:avLst/>
              <a:gdLst>
                <a:gd name="connsiteX0" fmla="*/ 0 w 2535027"/>
                <a:gd name="connsiteY0" fmla="*/ 293921 h 1763489"/>
                <a:gd name="connsiteX1" fmla="*/ 293921 w 2535027"/>
                <a:gd name="connsiteY1" fmla="*/ 0 h 1763489"/>
                <a:gd name="connsiteX2" fmla="*/ 819661 w 2535027"/>
                <a:gd name="connsiteY2" fmla="*/ 0 h 1763489"/>
                <a:gd name="connsiteX3" fmla="*/ 1286985 w 2535027"/>
                <a:gd name="connsiteY3" fmla="*/ 0 h 1763489"/>
                <a:gd name="connsiteX4" fmla="*/ 1734838 w 2535027"/>
                <a:gd name="connsiteY4" fmla="*/ 0 h 1763489"/>
                <a:gd name="connsiteX5" fmla="*/ 2241106 w 2535027"/>
                <a:gd name="connsiteY5" fmla="*/ 0 h 1763489"/>
                <a:gd name="connsiteX6" fmla="*/ 2535027 w 2535027"/>
                <a:gd name="connsiteY6" fmla="*/ 293921 h 1763489"/>
                <a:gd name="connsiteX7" fmla="*/ 2535027 w 2535027"/>
                <a:gd name="connsiteY7" fmla="*/ 881745 h 1763489"/>
                <a:gd name="connsiteX8" fmla="*/ 2535027 w 2535027"/>
                <a:gd name="connsiteY8" fmla="*/ 1469568 h 1763489"/>
                <a:gd name="connsiteX9" fmla="*/ 2241106 w 2535027"/>
                <a:gd name="connsiteY9" fmla="*/ 1763489 h 1763489"/>
                <a:gd name="connsiteX10" fmla="*/ 1754310 w 2535027"/>
                <a:gd name="connsiteY10" fmla="*/ 1763489 h 1763489"/>
                <a:gd name="connsiteX11" fmla="*/ 1286985 w 2535027"/>
                <a:gd name="connsiteY11" fmla="*/ 1763489 h 1763489"/>
                <a:gd name="connsiteX12" fmla="*/ 761245 w 2535027"/>
                <a:gd name="connsiteY12" fmla="*/ 1763489 h 1763489"/>
                <a:gd name="connsiteX13" fmla="*/ 293921 w 2535027"/>
                <a:gd name="connsiteY13" fmla="*/ 1763489 h 1763489"/>
                <a:gd name="connsiteX14" fmla="*/ 0 w 2535027"/>
                <a:gd name="connsiteY14" fmla="*/ 1469568 h 1763489"/>
                <a:gd name="connsiteX15" fmla="*/ 0 w 2535027"/>
                <a:gd name="connsiteY15" fmla="*/ 869988 h 1763489"/>
                <a:gd name="connsiteX16" fmla="*/ 0 w 2535027"/>
                <a:gd name="connsiteY16" fmla="*/ 293921 h 176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5027" h="1763489" extrusionOk="0">
                  <a:moveTo>
                    <a:pt x="0" y="293921"/>
                  </a:moveTo>
                  <a:cubicBezTo>
                    <a:pt x="-38355" y="107935"/>
                    <a:pt x="128042" y="1333"/>
                    <a:pt x="293921" y="0"/>
                  </a:cubicBezTo>
                  <a:cubicBezTo>
                    <a:pt x="420995" y="-9814"/>
                    <a:pt x="575565" y="3509"/>
                    <a:pt x="819661" y="0"/>
                  </a:cubicBezTo>
                  <a:cubicBezTo>
                    <a:pt x="1063757" y="-3509"/>
                    <a:pt x="1114331" y="5150"/>
                    <a:pt x="1286985" y="0"/>
                  </a:cubicBezTo>
                  <a:cubicBezTo>
                    <a:pt x="1459639" y="-5150"/>
                    <a:pt x="1586529" y="18692"/>
                    <a:pt x="1734838" y="0"/>
                  </a:cubicBezTo>
                  <a:cubicBezTo>
                    <a:pt x="1883147" y="-18692"/>
                    <a:pt x="2026416" y="43979"/>
                    <a:pt x="2241106" y="0"/>
                  </a:cubicBezTo>
                  <a:cubicBezTo>
                    <a:pt x="2412877" y="-19433"/>
                    <a:pt x="2520027" y="129296"/>
                    <a:pt x="2535027" y="293921"/>
                  </a:cubicBezTo>
                  <a:cubicBezTo>
                    <a:pt x="2552734" y="578163"/>
                    <a:pt x="2489993" y="656594"/>
                    <a:pt x="2535027" y="881745"/>
                  </a:cubicBezTo>
                  <a:cubicBezTo>
                    <a:pt x="2580061" y="1106896"/>
                    <a:pt x="2528419" y="1301872"/>
                    <a:pt x="2535027" y="1469568"/>
                  </a:cubicBezTo>
                  <a:cubicBezTo>
                    <a:pt x="2561187" y="1638186"/>
                    <a:pt x="2395335" y="1762179"/>
                    <a:pt x="2241106" y="1763489"/>
                  </a:cubicBezTo>
                  <a:cubicBezTo>
                    <a:pt x="2084336" y="1794575"/>
                    <a:pt x="1884342" y="1731188"/>
                    <a:pt x="1754310" y="1763489"/>
                  </a:cubicBezTo>
                  <a:cubicBezTo>
                    <a:pt x="1624278" y="1795790"/>
                    <a:pt x="1443039" y="1712320"/>
                    <a:pt x="1286985" y="1763489"/>
                  </a:cubicBezTo>
                  <a:cubicBezTo>
                    <a:pt x="1130932" y="1814658"/>
                    <a:pt x="896370" y="1749719"/>
                    <a:pt x="761245" y="1763489"/>
                  </a:cubicBezTo>
                  <a:cubicBezTo>
                    <a:pt x="626120" y="1777259"/>
                    <a:pt x="512363" y="1722829"/>
                    <a:pt x="293921" y="1763489"/>
                  </a:cubicBezTo>
                  <a:cubicBezTo>
                    <a:pt x="99160" y="1768815"/>
                    <a:pt x="-39713" y="1604495"/>
                    <a:pt x="0" y="1469568"/>
                  </a:cubicBezTo>
                  <a:cubicBezTo>
                    <a:pt x="-38352" y="1308099"/>
                    <a:pt x="11302" y="1044423"/>
                    <a:pt x="0" y="869988"/>
                  </a:cubicBezTo>
                  <a:cubicBezTo>
                    <a:pt x="-11302" y="695553"/>
                    <a:pt x="45562" y="414718"/>
                    <a:pt x="0" y="293921"/>
                  </a:cubicBezTo>
                  <a:close/>
                </a:path>
              </a:pathLst>
            </a:custGeom>
            <a:noFill/>
            <a:ln w="222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1" name="TextBox 10">
              <a:extLst>
                <a:ext uri="{FF2B5EF4-FFF2-40B4-BE49-F238E27FC236}">
                  <a16:creationId xmlns:a16="http://schemas.microsoft.com/office/drawing/2014/main" id="{C766EAFA-5013-9D18-6F79-A8C7954BF388}"/>
                </a:ext>
              </a:extLst>
            </p:cNvPr>
            <p:cNvSpPr txBox="1"/>
            <p:nvPr/>
          </p:nvSpPr>
          <p:spPr>
            <a:xfrm>
              <a:off x="7808735" y="1925383"/>
              <a:ext cx="551849" cy="246221"/>
            </a:xfrm>
            <a:prstGeom prst="rect">
              <a:avLst/>
            </a:prstGeom>
            <a:noFill/>
          </p:spPr>
          <p:txBody>
            <a:bodyPr wrap="square" lIns="0" tIns="0" rIns="0" bIns="0" rtlCol="0">
              <a:spAutoFit/>
            </a:bodyPr>
            <a:lstStyle/>
            <a:p>
              <a:pPr algn="l"/>
              <a:r>
                <a:rPr lang="en-US" sz="1600" b="1">
                  <a:solidFill>
                    <a:srgbClr val="FF0000"/>
                  </a:solidFill>
                </a:rPr>
                <a:t>AVF</a:t>
              </a:r>
            </a:p>
          </p:txBody>
        </p:sp>
      </p:grpSp>
    </p:spTree>
    <p:extLst>
      <p:ext uri="{BB962C8B-B14F-4D97-AF65-F5344CB8AC3E}">
        <p14:creationId xmlns:p14="http://schemas.microsoft.com/office/powerpoint/2010/main" val="1479741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Autodesk Theme">
  <a:themeElements>
    <a:clrScheme name="Custom 8">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_JC" id="{0D217E4C-0CAD-204F-A3BA-0B3C94C77E86}" vid="{83C681A4-5AB0-BE4C-8499-F560CA5BE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86561d0-e30a-4d85-8b3c-e3df3c2f5b69">
      <UserInfo>
        <DisplayName>Scott Reinemann</DisplayName>
        <AccountId>3</AccountId>
        <AccountType/>
      </UserInfo>
      <UserInfo>
        <DisplayName>Lauren Poon</DisplayName>
        <AccountId>2721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F5FE9346AE0248875281D5ED8AF136" ma:contentTypeVersion="14" ma:contentTypeDescription="Create a new document." ma:contentTypeScope="" ma:versionID="f9c3bc74f777dbfe6e3d286f3585221b">
  <xsd:schema xmlns:xsd="http://www.w3.org/2001/XMLSchema" xmlns:xs="http://www.w3.org/2001/XMLSchema" xmlns:p="http://schemas.microsoft.com/office/2006/metadata/properties" xmlns:ns2="84774627-9fb7-4ddc-9024-7da57e0b1ec4" xmlns:ns3="c86561d0-e30a-4d85-8b3c-e3df3c2f5b69" targetNamespace="http://schemas.microsoft.com/office/2006/metadata/properties" ma:root="true" ma:fieldsID="1ce53d3e3fd780a8cca24c6aa0c0fe76" ns2:_="" ns3:_="">
    <xsd:import namespace="84774627-9fb7-4ddc-9024-7da57e0b1ec4"/>
    <xsd:import namespace="c86561d0-e30a-4d85-8b3c-e3df3c2f5b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74627-9fb7-4ddc-9024-7da57e0b1e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6561d0-e30a-4d85-8b3c-e3df3c2f5b6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2.xml><?xml version="1.0" encoding="utf-8"?>
<ds:datastoreItem xmlns:ds="http://schemas.openxmlformats.org/officeDocument/2006/customXml" ds:itemID="{08DF93B8-F028-4061-B309-0FACED06A4E1}">
  <ds:schemaRefs>
    <ds:schemaRef ds:uri="84774627-9fb7-4ddc-9024-7da57e0b1ec4"/>
    <ds:schemaRef ds:uri="c86561d0-e30a-4d85-8b3c-e3df3c2f5b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1BFAAD0-6DD6-4979-B1B4-D81022BC3784}">
  <ds:schemaRefs>
    <ds:schemaRef ds:uri="84774627-9fb7-4ddc-9024-7da57e0b1ec4"/>
    <ds:schemaRef ds:uri="c86561d0-e30a-4d85-8b3c-e3df3c2f5b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36</Slides>
  <Notes>32</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Autodesk Theme</vt:lpstr>
      <vt:lpstr>Analysis Visualization Framework</vt:lpstr>
      <vt:lpstr>Agenda</vt:lpstr>
      <vt:lpstr>is Revit framework for visualizing analysis results in context of a building model</vt:lpstr>
      <vt:lpstr>Analysis in AEC</vt:lpstr>
      <vt:lpstr>Analysis driven design</vt:lpstr>
      <vt:lpstr>Analysis driven design</vt:lpstr>
      <vt:lpstr>Presentation and further use  of the simulation results  can be and should be decoupled  from the semantics and techniques  of the analysis</vt:lpstr>
      <vt:lpstr>AVF objectives: what</vt:lpstr>
      <vt:lpstr>AVF objectives: how</vt:lpstr>
      <vt:lpstr>AVF does not do dashboards</vt:lpstr>
      <vt:lpstr>AVF at a glance</vt:lpstr>
      <vt:lpstr>Presentation of the simulation results  is decoupled  from the semantics of the analysis</vt:lpstr>
      <vt:lpstr>Data Model: Results Data</vt:lpstr>
      <vt:lpstr>Data Model: Analysis Results</vt:lpstr>
      <vt:lpstr>Data Model: Presentation Methods</vt:lpstr>
      <vt:lpstr>Data Model: Display Styles </vt:lpstr>
      <vt:lpstr>Presentation methods vs results “shape”</vt:lpstr>
      <vt:lpstr>Visualization is not trivial</vt:lpstr>
      <vt:lpstr>Visualization is not trivial</vt:lpstr>
      <vt:lpstr>When the host/platform  provides standardized UX  development of extensions gets simpler  and users benefit </vt:lpstr>
      <vt:lpstr>Example: Solar Analysis</vt:lpstr>
      <vt:lpstr>Example: wind analysis</vt:lpstr>
      <vt:lpstr>Example: SOFiSTiK</vt:lpstr>
      <vt:lpstr>Example: SOFiSTiK</vt:lpstr>
      <vt:lpstr>Example: SOFiSTiK</vt:lpstr>
      <vt:lpstr>Example: Autodesk structural analysis toolkit</vt:lpstr>
      <vt:lpstr>Example: Graytec Slab design addin</vt:lpstr>
      <vt:lpstr>Example: ElumTools</vt:lpstr>
      <vt:lpstr>People circulation</vt:lpstr>
      <vt:lpstr>Non-orthodox applications beyond analysis</vt:lpstr>
      <vt:lpstr>Not in Revit</vt:lpstr>
      <vt:lpstr>AVF gaps &amp; limitations</vt:lpstr>
      <vt:lpstr>Opportunities</vt:lpstr>
      <vt:lpstr>PowerPoint Presentation</vt:lpstr>
      <vt:lpstr>Where does analysis belong?</vt:lpstr>
      <vt:lpstr>Where does AVF belong?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Revit/AIM visioning and delivery roadmap exercise</dc:title>
  <dc:creator>Scott Conover</dc:creator>
  <cp:revision>3</cp:revision>
  <dcterms:created xsi:type="dcterms:W3CDTF">2022-09-26T16:28:12Z</dcterms:created>
  <dcterms:modified xsi:type="dcterms:W3CDTF">2023-08-02T18:05:38Z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0x010100CAF5FE9346AE0248875281D5ED8AF136</vt:lpwstr>
  </property>
  <property fmtid="{D5CDD505-2E9C-101B-9397-08002B2CF9AE}" pid="3" name="MediaServiceImageTags">
    <vt:lpwstr/>
  </property>
</Properties>
</file>